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6C6E-A2B0-40A5-A6CF-0F1107F7B8F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6295-E311-452E-8EA9-1B19D49E0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51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6C6E-A2B0-40A5-A6CF-0F1107F7B8F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6295-E311-452E-8EA9-1B19D49E0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66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6C6E-A2B0-40A5-A6CF-0F1107F7B8F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6295-E311-452E-8EA9-1B19D49E0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99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6C6E-A2B0-40A5-A6CF-0F1107F7B8F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6295-E311-452E-8EA9-1B19D49E0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113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6C6E-A2B0-40A5-A6CF-0F1107F7B8F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6295-E311-452E-8EA9-1B19D49E0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43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6C6E-A2B0-40A5-A6CF-0F1107F7B8F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6295-E311-452E-8EA9-1B19D49E0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72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6C6E-A2B0-40A5-A6CF-0F1107F7B8F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6295-E311-452E-8EA9-1B19D49E0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888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6C6E-A2B0-40A5-A6CF-0F1107F7B8F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6295-E311-452E-8EA9-1B19D49E0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97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6C6E-A2B0-40A5-A6CF-0F1107F7B8F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6295-E311-452E-8EA9-1B19D49E0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04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6C6E-A2B0-40A5-A6CF-0F1107F7B8F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6295-E311-452E-8EA9-1B19D49E0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85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6C6E-A2B0-40A5-A6CF-0F1107F7B8F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6295-E311-452E-8EA9-1B19D49E0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53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56C6E-A2B0-40A5-A6CF-0F1107F7B8F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66295-E311-452E-8EA9-1B19D49E0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64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hebestideasforkids.com/rainbow-rice/" TargetMode="External"/><Relationship Id="rId3" Type="http://schemas.openxmlformats.org/officeDocument/2006/relationships/hyperlink" Target="https://www.thebestideasforkids.com/how-to-make-slime-with-contact-solution/" TargetMode="External"/><Relationship Id="rId7" Type="http://schemas.openxmlformats.org/officeDocument/2006/relationships/hyperlink" Target="https://www.thebestideasforkids.com/make-play-mud/" TargetMode="External"/><Relationship Id="rId2" Type="http://schemas.openxmlformats.org/officeDocument/2006/relationships/hyperlink" Target="https://www.thebestideasforkids.com/playdough-recipe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thebestideasforkids.com/clear-slime/" TargetMode="External"/><Relationship Id="rId5" Type="http://schemas.openxmlformats.org/officeDocument/2006/relationships/hyperlink" Target="https://www.thebestideasforkids.com/rainbow-slime/" TargetMode="External"/><Relationship Id="rId10" Type="http://schemas.openxmlformats.org/officeDocument/2006/relationships/hyperlink" Target="https://www.thebestideasforkids.com/bug-sensory-bin/" TargetMode="External"/><Relationship Id="rId4" Type="http://schemas.openxmlformats.org/officeDocument/2006/relationships/hyperlink" Target="https://www.thebestideasforkids.com/fluffy-slime-recipe/" TargetMode="External"/><Relationship Id="rId9" Type="http://schemas.openxmlformats.org/officeDocument/2006/relationships/hyperlink" Target="https://www.thebestideasforkids.com/fake-snow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hebestideasforkids.com/easter-sponge-painting/" TargetMode="External"/><Relationship Id="rId13" Type="http://schemas.openxmlformats.org/officeDocument/2006/relationships/hyperlink" Target="https://www.thebestideasforkids.com/trolls-bookmark/" TargetMode="External"/><Relationship Id="rId18" Type="http://schemas.openxmlformats.org/officeDocument/2006/relationships/hyperlink" Target="https://www.thebestideasforkids.com/5-baby-sensory-bags-food/" TargetMode="External"/><Relationship Id="rId26" Type="http://schemas.openxmlformats.org/officeDocument/2006/relationships/hyperlink" Target="https://www.thebestideasforkids.com/toilet-paper-roll-butterfly/" TargetMode="External"/><Relationship Id="rId3" Type="http://schemas.openxmlformats.org/officeDocument/2006/relationships/hyperlink" Target="https://www.thebestideasforkids.com/salt-painting/" TargetMode="External"/><Relationship Id="rId21" Type="http://schemas.openxmlformats.org/officeDocument/2006/relationships/hyperlink" Target="https://www.thebestideasforkids.com/butterfly-template/" TargetMode="External"/><Relationship Id="rId7" Type="http://schemas.openxmlformats.org/officeDocument/2006/relationships/hyperlink" Target="https://www.thebestideasforkids.com/salt-dough-handprint-ornament/" TargetMode="External"/><Relationship Id="rId12" Type="http://schemas.openxmlformats.org/officeDocument/2006/relationships/hyperlink" Target="https://www.thebestideasforkids.com/olaf-craft/" TargetMode="External"/><Relationship Id="rId17" Type="http://schemas.openxmlformats.org/officeDocument/2006/relationships/hyperlink" Target="https://www.thebestideasforkids.com/handprint-alphabet/" TargetMode="External"/><Relationship Id="rId25" Type="http://schemas.openxmlformats.org/officeDocument/2006/relationships/hyperlink" Target="https://www.thebestideasforkids.com/tissue-box-monsters/" TargetMode="External"/><Relationship Id="rId33" Type="http://schemas.openxmlformats.org/officeDocument/2006/relationships/hyperlink" Target="https://www.amazon.com/gp/product/B00004W3Y4/ref=as_li_qf_asin_il_tl?ie=UTF8&amp;tag=lifisalul-20&amp;creative=9325&amp;linkCode=as2&amp;creativeASIN=B00004W3Y4&amp;linkId=ccd577f1998a82f37f4eed07453442c9" TargetMode="External"/><Relationship Id="rId2" Type="http://schemas.openxmlformats.org/officeDocument/2006/relationships/hyperlink" Target="https://www.thebestideasforkids.com/how-to-make-paper-airplanes/" TargetMode="External"/><Relationship Id="rId16" Type="http://schemas.openxmlformats.org/officeDocument/2006/relationships/hyperlink" Target="https://www.thebestideasforkids.com/how-to-make-your-own-lego-crayons/" TargetMode="External"/><Relationship Id="rId20" Type="http://schemas.openxmlformats.org/officeDocument/2006/relationships/hyperlink" Target="https://www.thebestideasforkids.com/button-art/" TargetMode="External"/><Relationship Id="rId29" Type="http://schemas.openxmlformats.org/officeDocument/2006/relationships/hyperlink" Target="https://www.thebestideasforkids.com/celery-stamped-flower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thebestideasforkids.com/leaf-suncatcher/" TargetMode="External"/><Relationship Id="rId11" Type="http://schemas.openxmlformats.org/officeDocument/2006/relationships/hyperlink" Target="https://www.thebestideasforkids.com/minion-bookmark/" TargetMode="External"/><Relationship Id="rId24" Type="http://schemas.openxmlformats.org/officeDocument/2006/relationships/hyperlink" Target="https://www.amazon.com/gp/product/1624149081/ref=as_li_qf_asin_il_tl?ie=UTF8&amp;tag=lifisalul-20&amp;creative=9325&amp;linkCode=as2&amp;creativeASIN=1624149081&amp;linkId=cf2595aa47beba62a51d29df8104a389" TargetMode="External"/><Relationship Id="rId32" Type="http://schemas.openxmlformats.org/officeDocument/2006/relationships/hyperlink" Target="https://www.amazon.com/gp/product/B0002YM0IE/ref=as_li_qf_asin_il_tl?ie=UTF8&amp;tag=lifisalul-20&amp;creative=9325&amp;linkCode=as2&amp;creativeASIN=B0002YM0IE&amp;linkId=f4923f717ab9fc859c6655a6329ca477" TargetMode="External"/><Relationship Id="rId5" Type="http://schemas.openxmlformats.org/officeDocument/2006/relationships/hyperlink" Target="https://www.thebestideasforkids.com/handprint-suncatcher/" TargetMode="External"/><Relationship Id="rId15" Type="http://schemas.openxmlformats.org/officeDocument/2006/relationships/hyperlink" Target="https://www.thebestideasforkids.com/pet-rock-ideas/" TargetMode="External"/><Relationship Id="rId23" Type="http://schemas.openxmlformats.org/officeDocument/2006/relationships/hyperlink" Target="https://www.thebestideasforkids.com/paper-roll-flowers/" TargetMode="External"/><Relationship Id="rId28" Type="http://schemas.openxmlformats.org/officeDocument/2006/relationships/hyperlink" Target="https://www.thebestideasforkids.com/toilet-paper-roll-monsters/" TargetMode="External"/><Relationship Id="rId10" Type="http://schemas.openxmlformats.org/officeDocument/2006/relationships/hyperlink" Target="https://www.thebestideasforkids.com/scratch-art-for-kids/" TargetMode="External"/><Relationship Id="rId19" Type="http://schemas.openxmlformats.org/officeDocument/2006/relationships/hyperlink" Target="https://www.thebestideasforkids.com/leaf-painting/" TargetMode="External"/><Relationship Id="rId31" Type="http://schemas.openxmlformats.org/officeDocument/2006/relationships/hyperlink" Target="https://www.amazon.com/gp/product/B00000DMD2/ref=as_li_qf_asin_il_tl?ie=UTF8&amp;tag=lifisalul-20&amp;creative=9325&amp;linkCode=as2&amp;creativeASIN=B00000DMD2&amp;linkId=594f9ebe0d11b220c9b71f02f420c9d6" TargetMode="External"/><Relationship Id="rId4" Type="http://schemas.openxmlformats.org/officeDocument/2006/relationships/hyperlink" Target="https://www.thebestideasforkids.com/fireworks-template/" TargetMode="External"/><Relationship Id="rId9" Type="http://schemas.openxmlformats.org/officeDocument/2006/relationships/hyperlink" Target="https://www.thebestideasforkids.com/cereal-box-aquarium/" TargetMode="External"/><Relationship Id="rId14" Type="http://schemas.openxmlformats.org/officeDocument/2006/relationships/hyperlink" Target="https://www.thebestideasforkids.com/toy-story-craft/" TargetMode="External"/><Relationship Id="rId22" Type="http://schemas.openxmlformats.org/officeDocument/2006/relationships/hyperlink" Target="https://www.thebestideasforkids.com/sailboat-craft/" TargetMode="External"/><Relationship Id="rId27" Type="http://schemas.openxmlformats.org/officeDocument/2006/relationships/hyperlink" Target="https://www.thebestideasforkids.com/toilet-paper-roll-flowers-craft/" TargetMode="External"/><Relationship Id="rId30" Type="http://schemas.openxmlformats.org/officeDocument/2006/relationships/hyperlink" Target="https://www.thebestideasforkids.com/shamrock-scrape-painting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mazon.com/gp/product/B0002YM0IE/ref=as_li_qf_asin_il_tl?ie=UTF8&amp;tag=lifisalul-20&amp;creative=9325&amp;linkCode=as2&amp;creativeASIN=B0002YM0IE&amp;linkId=f4923f717ab9fc859c6655a6329ca477" TargetMode="External"/><Relationship Id="rId3" Type="http://schemas.openxmlformats.org/officeDocument/2006/relationships/hyperlink" Target="https://www.thebestideasforkids.com/gummy-bear-recipe/" TargetMode="External"/><Relationship Id="rId7" Type="http://schemas.openxmlformats.org/officeDocument/2006/relationships/hyperlink" Target="https://www.amazon.com/gp/product/B00000DMD2/ref=as_li_qf_asin_il_tl?ie=UTF8&amp;tag=lifisalul-20&amp;creative=9325&amp;linkCode=as2&amp;creativeASIN=B00000DMD2&amp;linkId=594f9ebe0d11b220c9b71f02f420c9d6" TargetMode="External"/><Relationship Id="rId2" Type="http://schemas.openxmlformats.org/officeDocument/2006/relationships/hyperlink" Target="https://www.thebestideasforkids.com/ice-cream-in-a-bag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thebestideasforkids.com/lego-travel-case/" TargetMode="External"/><Relationship Id="rId5" Type="http://schemas.openxmlformats.org/officeDocument/2006/relationships/hyperlink" Target="https://www.amazon.com/gp/product/B00AU56C5W/ref=as_li_qf_asin_il_tl?ie=UTF8&amp;tag=lifisalul-20&amp;creative=9325&amp;linkCode=as2&amp;creativeASIN=B00AU56C5W&amp;linkId=7fcbda9deae2ad07571b42f23b1ff2e3" TargetMode="External"/><Relationship Id="rId10" Type="http://schemas.openxmlformats.org/officeDocument/2006/relationships/hyperlink" Target="https://www.thebestideasforkids.com/valentine-science-experiments/" TargetMode="External"/><Relationship Id="rId4" Type="http://schemas.openxmlformats.org/officeDocument/2006/relationships/hyperlink" Target="https://www.thebestideasforkids.com/homemade-fruit-roll-ups/" TargetMode="External"/><Relationship Id="rId9" Type="http://schemas.openxmlformats.org/officeDocument/2006/relationships/hyperlink" Target="https://www.amazon.com/gp/product/B00004W3Y4/ref=as_li_qf_asin_il_tl?ie=UTF8&amp;tag=lifisalul-20&amp;creative=9325&amp;linkCode=as2&amp;creativeASIN=B00004W3Y4&amp;linkId=ccd577f1998a82f37f4eed07453442c9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groups/141368677202953/?fref=mentions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79525"/>
          </a:xfrm>
        </p:spPr>
        <p:txBody>
          <a:bodyPr>
            <a:normAutofit fontScale="90000"/>
          </a:bodyPr>
          <a:lstStyle/>
          <a:p>
            <a:r>
              <a:rPr lang="en-GB" dirty="0"/>
              <a:t>100+ things to do in D</a:t>
            </a:r>
            <a:r>
              <a:rPr lang="en-GB" dirty="0" smtClean="0"/>
              <a:t>oors/in </a:t>
            </a:r>
            <a:r>
              <a:rPr lang="en-GB" dirty="0"/>
              <a:t>the </a:t>
            </a:r>
            <a:r>
              <a:rPr lang="en-GB" dirty="0" smtClean="0"/>
              <a:t>Garden</a:t>
            </a:r>
            <a:r>
              <a:rPr lang="en-GB" dirty="0"/>
              <a:t>.</a:t>
            </a:r>
            <a:br>
              <a:rPr lang="en-GB" dirty="0"/>
            </a:br>
            <a:r>
              <a:rPr lang="en-GB" dirty="0">
                <a:solidFill>
                  <a:schemeClr val="accent3"/>
                </a:solidFill>
              </a:rPr>
              <a:t>Please view in presentation mode to be able to use the hyperlinks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3B7A6-5C35-41B5-B4ED-CC62B94D83ED}" type="slidenum">
              <a:rPr lang="en-GB" altLang="en-US" smtClean="0"/>
              <a:pPr/>
              <a:t>1</a:t>
            </a:fld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6FE903-C87A-475D-A5D5-6ED389955D49}" type="datetime4">
              <a:rPr lang="en-GB" altLang="en-US" smtClean="0"/>
              <a:pPr/>
              <a:t>30 April 2020</a:t>
            </a:fld>
            <a:endParaRPr lang="en-GB" altLang="en-US"/>
          </a:p>
        </p:txBody>
      </p:sp>
      <p:sp>
        <p:nvSpPr>
          <p:cNvPr id="6" name="Rectangle 13"/>
          <p:cNvSpPr txBox="1">
            <a:spLocks noChangeArrowheads="1"/>
          </p:cNvSpPr>
          <p:nvPr/>
        </p:nvSpPr>
        <p:spPr bwMode="gray">
          <a:xfrm>
            <a:off x="1754978" y="1818053"/>
            <a:ext cx="4194750" cy="1141903"/>
          </a:xfrm>
          <a:prstGeom prst="roundRect">
            <a:avLst>
              <a:gd name="adj" fmla="val 12038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203200" indent="-203200" algn="l" rtl="0" eaLnBrk="1" fontAlgn="base" hangingPunct="1">
              <a:spcBef>
                <a:spcPct val="6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8000" indent="-2794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685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8636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0414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14986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1955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4130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28702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sz="1400" dirty="0"/>
              <a:t>Make </a:t>
            </a:r>
            <a:r>
              <a:rPr lang="en-US" sz="1400" b="1" dirty="0">
                <a:hlinkClick r:id="rId2"/>
              </a:rPr>
              <a:t>Homemade </a:t>
            </a:r>
            <a:r>
              <a:rPr lang="en-US" sz="1400" b="1" dirty="0" err="1">
                <a:hlinkClick r:id="rId2"/>
              </a:rPr>
              <a:t>Playdough</a:t>
            </a:r>
            <a:endParaRPr lang="en-US" sz="1400" dirty="0"/>
          </a:p>
        </p:txBody>
      </p:sp>
      <p:sp>
        <p:nvSpPr>
          <p:cNvPr id="7" name="Rectangle 13"/>
          <p:cNvSpPr txBox="1">
            <a:spLocks noChangeArrowheads="1"/>
          </p:cNvSpPr>
          <p:nvPr/>
        </p:nvSpPr>
        <p:spPr bwMode="gray">
          <a:xfrm>
            <a:off x="1754978" y="3227753"/>
            <a:ext cx="4194750" cy="1141903"/>
          </a:xfrm>
          <a:prstGeom prst="roundRect">
            <a:avLst>
              <a:gd name="adj" fmla="val 10851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203200" indent="-203200" algn="l" rtl="0" eaLnBrk="1" fontAlgn="base" hangingPunct="1">
              <a:spcBef>
                <a:spcPct val="6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8000" indent="-2794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685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8636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0414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14986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1955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4130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28702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sz="1400" dirty="0"/>
              <a:t>Make </a:t>
            </a:r>
            <a:r>
              <a:rPr lang="en-US" sz="1400" b="1" dirty="0">
                <a:hlinkClick r:id="rId3"/>
              </a:rPr>
              <a:t>Homemade Slime.</a:t>
            </a:r>
            <a:r>
              <a:rPr lang="en-US" sz="1400" dirty="0">
                <a:hlinkClick r:id="rId3"/>
              </a:rPr>
              <a:t> </a:t>
            </a:r>
            <a:r>
              <a:rPr lang="en-US" sz="1400" dirty="0"/>
              <a:t> You may want to try some of our other fun slime recipes too like</a:t>
            </a:r>
            <a:r>
              <a:rPr lang="en-US" sz="1400" b="1" dirty="0"/>
              <a:t> </a:t>
            </a:r>
            <a:r>
              <a:rPr lang="en-US" sz="1400" b="1" dirty="0">
                <a:hlinkClick r:id="rId4"/>
              </a:rPr>
              <a:t>Fluffy Slime</a:t>
            </a:r>
            <a:r>
              <a:rPr lang="en-US" sz="1400" b="1" dirty="0"/>
              <a:t>, </a:t>
            </a:r>
            <a:r>
              <a:rPr lang="en-US" sz="1400" b="1" dirty="0">
                <a:hlinkClick r:id="rId5"/>
              </a:rPr>
              <a:t>Rainbow Slime</a:t>
            </a:r>
            <a:r>
              <a:rPr lang="en-US" sz="1400" b="1" dirty="0"/>
              <a:t>, or </a:t>
            </a:r>
            <a:r>
              <a:rPr lang="en-US" sz="1400" b="1" dirty="0">
                <a:hlinkClick r:id="rId6"/>
              </a:rPr>
              <a:t>Clear Slime</a:t>
            </a:r>
            <a:endParaRPr lang="en-US" sz="1400" dirty="0"/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gray">
          <a:xfrm>
            <a:off x="1754978" y="4560398"/>
            <a:ext cx="4194750" cy="1141903"/>
          </a:xfrm>
          <a:prstGeom prst="roundRect">
            <a:avLst>
              <a:gd name="adj" fmla="val 12631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203200" indent="-203200" algn="l" rtl="0" eaLnBrk="1" fontAlgn="base" hangingPunct="1">
              <a:spcBef>
                <a:spcPct val="6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8000" indent="-2794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685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8636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0414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14986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1955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4130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28702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sz="1400" dirty="0"/>
              <a:t>Make </a:t>
            </a:r>
            <a:r>
              <a:rPr lang="en-US" sz="1400" b="1" dirty="0">
                <a:hlinkClick r:id="rId7"/>
              </a:rPr>
              <a:t>Play Mud</a:t>
            </a:r>
            <a:endParaRPr lang="en-US" sz="1400" dirty="0"/>
          </a:p>
        </p:txBody>
      </p:sp>
      <p:sp>
        <p:nvSpPr>
          <p:cNvPr id="9" name="Rectangle 13"/>
          <p:cNvSpPr txBox="1">
            <a:spLocks noChangeArrowheads="1"/>
          </p:cNvSpPr>
          <p:nvPr/>
        </p:nvSpPr>
        <p:spPr bwMode="gray">
          <a:xfrm>
            <a:off x="6242269" y="1818053"/>
            <a:ext cx="4194750" cy="1141903"/>
          </a:xfrm>
          <a:prstGeom prst="roundRect">
            <a:avLst>
              <a:gd name="adj" fmla="val 12038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203200" indent="-203200" algn="l" rtl="0" eaLnBrk="1" fontAlgn="base" hangingPunct="1">
              <a:spcBef>
                <a:spcPct val="6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8000" indent="-2794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685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8636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0414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14986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1955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4130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28702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sz="1400" dirty="0"/>
              <a:t>Make </a:t>
            </a:r>
            <a:r>
              <a:rPr lang="en-US" sz="1400" b="1" dirty="0">
                <a:hlinkClick r:id="rId8"/>
              </a:rPr>
              <a:t>Rainbow Rice</a:t>
            </a:r>
            <a:endParaRPr lang="en-US" sz="1400" dirty="0"/>
          </a:p>
        </p:txBody>
      </p:sp>
      <p:sp>
        <p:nvSpPr>
          <p:cNvPr id="10" name="Rectangle 13"/>
          <p:cNvSpPr txBox="1">
            <a:spLocks noChangeArrowheads="1"/>
          </p:cNvSpPr>
          <p:nvPr/>
        </p:nvSpPr>
        <p:spPr bwMode="gray">
          <a:xfrm>
            <a:off x="6242269" y="3183303"/>
            <a:ext cx="4194750" cy="1141903"/>
          </a:xfrm>
          <a:prstGeom prst="roundRect">
            <a:avLst>
              <a:gd name="adj" fmla="val 11444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203200" indent="-203200" algn="l" rtl="0" eaLnBrk="1" fontAlgn="base" hangingPunct="1">
              <a:spcBef>
                <a:spcPct val="6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8000" indent="-2794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685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8636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0414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14986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1955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4130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28702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sz="1400" dirty="0"/>
              <a:t>Make </a:t>
            </a:r>
            <a:r>
              <a:rPr lang="en-US" sz="1400" b="1" dirty="0">
                <a:hlinkClick r:id="rId9"/>
              </a:rPr>
              <a:t>Fake Snow</a:t>
            </a:r>
            <a:endParaRPr lang="en-US" sz="1400" dirty="0"/>
          </a:p>
        </p:txBody>
      </p:sp>
      <p:sp>
        <p:nvSpPr>
          <p:cNvPr id="11" name="Rectangle 13"/>
          <p:cNvSpPr txBox="1">
            <a:spLocks noChangeArrowheads="1"/>
          </p:cNvSpPr>
          <p:nvPr/>
        </p:nvSpPr>
        <p:spPr bwMode="gray">
          <a:xfrm>
            <a:off x="6242269" y="4515948"/>
            <a:ext cx="4194750" cy="1141903"/>
          </a:xfrm>
          <a:prstGeom prst="roundRect">
            <a:avLst>
              <a:gd name="adj" fmla="val 10851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203200" indent="-203200" algn="l" rtl="0" eaLnBrk="1" fontAlgn="base" hangingPunct="1">
              <a:spcBef>
                <a:spcPct val="6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8000" indent="-2794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685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8636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0414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14986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1955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4130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28702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sz="1400" dirty="0"/>
              <a:t>Make a </a:t>
            </a:r>
            <a:r>
              <a:rPr lang="en-US" sz="1400" b="1" dirty="0">
                <a:hlinkClick r:id="rId10"/>
              </a:rPr>
              <a:t>Sensory Bin</a:t>
            </a:r>
            <a:endParaRPr lang="en-US" sz="1400" dirty="0"/>
          </a:p>
        </p:txBody>
      </p:sp>
      <p:sp>
        <p:nvSpPr>
          <p:cNvPr id="13" name="Rectangle 13"/>
          <p:cNvSpPr txBox="1">
            <a:spLocks noChangeArrowheads="1"/>
          </p:cNvSpPr>
          <p:nvPr/>
        </p:nvSpPr>
        <p:spPr bwMode="gray">
          <a:xfrm>
            <a:off x="909719" y="1936749"/>
            <a:ext cx="3373437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03200" indent="-203200" algn="l" rtl="0" eaLnBrk="1" fontAlgn="base" hangingPunct="1">
              <a:spcBef>
                <a:spcPct val="6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8000" indent="-2794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685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8636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0414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14986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1955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4130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28702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GB" altLang="en-US" sz="1800" b="1" kern="0" dirty="0">
                <a:solidFill>
                  <a:schemeClr val="accent3"/>
                </a:solidFill>
              </a:rPr>
              <a:t>SENSORY PLAY</a:t>
            </a:r>
          </a:p>
        </p:txBody>
      </p:sp>
    </p:spTree>
    <p:extLst>
      <p:ext uri="{BB962C8B-B14F-4D97-AF65-F5344CB8AC3E}">
        <p14:creationId xmlns:p14="http://schemas.microsoft.com/office/powerpoint/2010/main" val="255649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8445"/>
          </a:xfrm>
        </p:spPr>
        <p:txBody>
          <a:bodyPr>
            <a:normAutofit fontScale="90000"/>
          </a:bodyPr>
          <a:lstStyle/>
          <a:p>
            <a:r>
              <a:rPr lang="en-GB" dirty="0"/>
              <a:t>100+ things to do in </a:t>
            </a:r>
            <a:r>
              <a:rPr lang="en-GB" dirty="0" smtClean="0"/>
              <a:t>Doors/in </a:t>
            </a:r>
            <a:r>
              <a:rPr lang="en-GB" dirty="0"/>
              <a:t>the </a:t>
            </a:r>
            <a:r>
              <a:rPr lang="en-GB" dirty="0" smtClean="0"/>
              <a:t>Garden</a:t>
            </a:r>
            <a:r>
              <a:rPr lang="en-GB" dirty="0"/>
              <a:t>.</a:t>
            </a:r>
            <a:br>
              <a:rPr lang="en-GB" dirty="0"/>
            </a:br>
            <a:r>
              <a:rPr lang="en-GB" dirty="0">
                <a:solidFill>
                  <a:schemeClr val="accent3"/>
                </a:solidFill>
              </a:rPr>
              <a:t>Please view in presentation mode to be able to use the hyperlinks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3B7A6-5C35-41B5-B4ED-CC62B94D83ED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6FE903-C87A-475D-A5D5-6ED389955D49}" type="datetime4">
              <a:rPr lang="en-GB" altLang="en-US" smtClean="0"/>
              <a:pPr/>
              <a:t>30 April 2020</a:t>
            </a:fld>
            <a:endParaRPr lang="en-GB" alt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9407472"/>
              </p:ext>
            </p:extLst>
          </p:nvPr>
        </p:nvGraphicFramePr>
        <p:xfrm>
          <a:off x="1729223" y="1651467"/>
          <a:ext cx="5749924" cy="507000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74962">
                  <a:extLst>
                    <a:ext uri="{9D8B030D-6E8A-4147-A177-3AD203B41FA5}">
                      <a16:colId xmlns="" xmlns:a16="http://schemas.microsoft.com/office/drawing/2014/main" val="3630684572"/>
                    </a:ext>
                  </a:extLst>
                </a:gridCol>
                <a:gridCol w="28749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66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altLang="en-US" sz="1400" b="1" kern="0" dirty="0" smtClean="0">
                          <a:solidFill>
                            <a:schemeClr val="bg1"/>
                          </a:solidFill>
                        </a:rPr>
                        <a:t>CRAFTS</a:t>
                      </a:r>
                    </a:p>
                  </a:txBody>
                  <a:tcPr marL="36000" marR="3600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8051">
                <a:tc>
                  <a:txBody>
                    <a:bodyPr/>
                    <a:lstStyle/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Paper Airplanes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Salt Painting: We have a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snowflake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firework template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</a:t>
                      </a:r>
                      <a:r>
                        <a:rPr lang="en-U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Suncatchers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lvl="1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handprint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leaf </a:t>
                      </a:r>
                      <a:r>
                        <a:rPr lang="en-U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suncatchers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Salt Dough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Sponge Stamps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a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Cereal Box Aquarium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Scratch Art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Your Own Bookmarks: We have templates to make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Minion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Olaf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/>
                        </a:rPr>
                        <a:t>Trolls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4"/>
                        </a:rPr>
                        <a:t>Toy Story Bookmarks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Paint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5"/>
                        </a:rPr>
                        <a:t>Pet Rocks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6"/>
                        </a:rPr>
                        <a:t>Recycled Crayons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Paper Boats</a:t>
                      </a: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Finger Paint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Friendship Bracelets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a Bird Feeder</a:t>
                      </a: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Paper Bag Puppets</a:t>
                      </a: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7"/>
                        </a:rPr>
                        <a:t>Handprint Art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a Scrapbook</a:t>
                      </a: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Decorate T-Shirts</a:t>
                      </a: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a Thankful Jar</a:t>
                      </a:r>
                    </a:p>
                  </a:txBody>
                  <a:tcPr marL="54000" marR="5400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a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8"/>
                        </a:rPr>
                        <a:t>Sensory Bag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9"/>
                        </a:rPr>
                        <a:t>Paint Leaves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a Time Capsule</a:t>
                      </a: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0"/>
                        </a:rPr>
                        <a:t>Button Art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Paint with Watercolors</a:t>
                      </a: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Color in a Coloring Book</a:t>
                      </a: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Paper Crafts: Make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1"/>
                        </a:rPr>
                        <a:t>paper butterflies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2"/>
                        </a:rPr>
                        <a:t>paper sailboat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or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3"/>
                        </a:rPr>
                        <a:t>paper flowers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a Cardboard Castle</a:t>
                      </a:r>
                    </a:p>
                    <a:p>
                      <a:pPr marL="144000" lvl="1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Our recycled crafts for kids book has a step-by-step tutorial to make your own cardboard castle. See the book 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4"/>
                        </a:rPr>
                        <a:t>here. 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5"/>
                        </a:rPr>
                        <a:t>Tissue Box Monsters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a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6"/>
                        </a:rPr>
                        <a:t>Toilet Paper Roll Butterfly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More toilet paper roll crafts: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3"/>
                        </a:rPr>
                        <a:t>paper roll flower and butterfly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7"/>
                        </a:rPr>
                        <a:t>toilet paper roll flowers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8"/>
                        </a:rPr>
                        <a:t>toilet paper roll monsters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Stamp with Celery: Make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9"/>
                        </a:rPr>
                        <a:t>celery flowers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the stumps of your celery.</a:t>
                      </a: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Draw a Self Portrait</a:t>
                      </a: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0"/>
                        </a:rPr>
                        <a:t>Scrape Painting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Paint a Recycled Jar</a:t>
                      </a:r>
                    </a:p>
                    <a:p>
                      <a:pPr marL="144000" indent="-14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Your Own Superhero Costume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5398643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8827408" y="1755552"/>
            <a:ext cx="1362747" cy="1203548"/>
            <a:chOff x="2694073" y="4682902"/>
            <a:chExt cx="626175" cy="553024"/>
          </a:xfrm>
        </p:grpSpPr>
        <p:sp>
          <p:nvSpPr>
            <p:cNvPr id="9" name="Line 200"/>
            <p:cNvSpPr>
              <a:spLocks noChangeShapeType="1"/>
            </p:cNvSpPr>
            <p:nvPr/>
          </p:nvSpPr>
          <p:spPr bwMode="auto">
            <a:xfrm>
              <a:off x="3005698" y="4731182"/>
              <a:ext cx="0" cy="27797"/>
            </a:xfrm>
            <a:prstGeom prst="line">
              <a:avLst/>
            </a:prstGeom>
            <a:grpFill/>
            <a:ln w="28575" cap="rnd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Line 201"/>
            <p:cNvSpPr>
              <a:spLocks noChangeShapeType="1"/>
            </p:cNvSpPr>
            <p:nvPr/>
          </p:nvSpPr>
          <p:spPr bwMode="auto">
            <a:xfrm>
              <a:off x="3005698" y="4786777"/>
              <a:ext cx="0" cy="26334"/>
            </a:xfrm>
            <a:prstGeom prst="line">
              <a:avLst/>
            </a:prstGeom>
            <a:grpFill/>
            <a:ln w="28575" cap="rnd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Line 202"/>
            <p:cNvSpPr>
              <a:spLocks noChangeShapeType="1"/>
            </p:cNvSpPr>
            <p:nvPr/>
          </p:nvSpPr>
          <p:spPr bwMode="auto">
            <a:xfrm flipH="1">
              <a:off x="2963270" y="4772146"/>
              <a:ext cx="27797" cy="0"/>
            </a:xfrm>
            <a:prstGeom prst="line">
              <a:avLst/>
            </a:prstGeom>
            <a:grpFill/>
            <a:ln w="28575" cap="rnd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203"/>
            <p:cNvSpPr>
              <a:spLocks noChangeShapeType="1"/>
            </p:cNvSpPr>
            <p:nvPr/>
          </p:nvSpPr>
          <p:spPr bwMode="auto">
            <a:xfrm flipH="1">
              <a:off x="3018865" y="4772146"/>
              <a:ext cx="27797" cy="0"/>
            </a:xfrm>
            <a:prstGeom prst="line">
              <a:avLst/>
            </a:prstGeom>
            <a:grpFill/>
            <a:ln w="28575" cap="rnd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204"/>
            <p:cNvSpPr>
              <a:spLocks noChangeShapeType="1"/>
            </p:cNvSpPr>
            <p:nvPr/>
          </p:nvSpPr>
          <p:spPr bwMode="auto">
            <a:xfrm>
              <a:off x="3226615" y="4924301"/>
              <a:ext cx="0" cy="40965"/>
            </a:xfrm>
            <a:prstGeom prst="line">
              <a:avLst/>
            </a:prstGeom>
            <a:grpFill/>
            <a:ln w="28575" cap="rnd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205"/>
            <p:cNvSpPr>
              <a:spLocks noChangeShapeType="1"/>
            </p:cNvSpPr>
            <p:nvPr/>
          </p:nvSpPr>
          <p:spPr bwMode="auto">
            <a:xfrm>
              <a:off x="3226615" y="5020861"/>
              <a:ext cx="0" cy="42428"/>
            </a:xfrm>
            <a:prstGeom prst="line">
              <a:avLst/>
            </a:prstGeom>
            <a:grpFill/>
            <a:ln w="28575" cap="rnd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207"/>
            <p:cNvSpPr>
              <a:spLocks noChangeShapeType="1"/>
            </p:cNvSpPr>
            <p:nvPr/>
          </p:nvSpPr>
          <p:spPr bwMode="auto">
            <a:xfrm flipH="1">
              <a:off x="3157853" y="4993064"/>
              <a:ext cx="40965" cy="0"/>
            </a:xfrm>
            <a:prstGeom prst="line">
              <a:avLst/>
            </a:prstGeom>
            <a:grpFill/>
            <a:ln w="28575" cap="rnd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Line 208"/>
            <p:cNvSpPr>
              <a:spLocks noChangeShapeType="1"/>
            </p:cNvSpPr>
            <p:nvPr/>
          </p:nvSpPr>
          <p:spPr bwMode="auto">
            <a:xfrm flipH="1">
              <a:off x="3254412" y="4993064"/>
              <a:ext cx="40965" cy="0"/>
            </a:xfrm>
            <a:prstGeom prst="line">
              <a:avLst/>
            </a:prstGeom>
            <a:grpFill/>
            <a:ln w="28575" cap="rnd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Line 209"/>
            <p:cNvSpPr>
              <a:spLocks noChangeShapeType="1"/>
            </p:cNvSpPr>
            <p:nvPr/>
          </p:nvSpPr>
          <p:spPr bwMode="auto">
            <a:xfrm flipH="1">
              <a:off x="3115425" y="5104253"/>
              <a:ext cx="27797" cy="27797"/>
            </a:xfrm>
            <a:prstGeom prst="line">
              <a:avLst/>
            </a:prstGeom>
            <a:grpFill/>
            <a:ln w="28575" cap="rnd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Line 210"/>
            <p:cNvSpPr>
              <a:spLocks noChangeShapeType="1"/>
            </p:cNvSpPr>
            <p:nvPr/>
          </p:nvSpPr>
          <p:spPr bwMode="auto">
            <a:xfrm flipH="1">
              <a:off x="3046663" y="5173016"/>
              <a:ext cx="27797" cy="27797"/>
            </a:xfrm>
            <a:prstGeom prst="line">
              <a:avLst/>
            </a:prstGeom>
            <a:grpFill/>
            <a:ln w="28575" cap="rnd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Line 211"/>
            <p:cNvSpPr>
              <a:spLocks noChangeShapeType="1"/>
            </p:cNvSpPr>
            <p:nvPr/>
          </p:nvSpPr>
          <p:spPr bwMode="auto">
            <a:xfrm flipH="1" flipV="1">
              <a:off x="3046663" y="5104253"/>
              <a:ext cx="27797" cy="27797"/>
            </a:xfrm>
            <a:prstGeom prst="line">
              <a:avLst/>
            </a:prstGeom>
            <a:grpFill/>
            <a:ln w="28575" cap="rnd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Line 212"/>
            <p:cNvSpPr>
              <a:spLocks noChangeShapeType="1"/>
            </p:cNvSpPr>
            <p:nvPr/>
          </p:nvSpPr>
          <p:spPr bwMode="auto">
            <a:xfrm flipH="1" flipV="1">
              <a:off x="3115425" y="5173016"/>
              <a:ext cx="27797" cy="27797"/>
            </a:xfrm>
            <a:prstGeom prst="line">
              <a:avLst/>
            </a:prstGeom>
            <a:grpFill/>
            <a:ln w="28575" cap="rnd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Line 213"/>
            <p:cNvSpPr>
              <a:spLocks noChangeShapeType="1"/>
            </p:cNvSpPr>
            <p:nvPr/>
          </p:nvSpPr>
          <p:spPr bwMode="auto">
            <a:xfrm flipH="1">
              <a:off x="2881341" y="4827742"/>
              <a:ext cx="27797" cy="27797"/>
            </a:xfrm>
            <a:prstGeom prst="line">
              <a:avLst/>
            </a:prstGeom>
            <a:grpFill/>
            <a:ln w="28575" cap="rnd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Line 214"/>
            <p:cNvSpPr>
              <a:spLocks noChangeShapeType="1"/>
            </p:cNvSpPr>
            <p:nvPr/>
          </p:nvSpPr>
          <p:spPr bwMode="auto">
            <a:xfrm flipH="1">
              <a:off x="2812578" y="4896504"/>
              <a:ext cx="26334" cy="27797"/>
            </a:xfrm>
            <a:prstGeom prst="line">
              <a:avLst/>
            </a:prstGeom>
            <a:grpFill/>
            <a:ln w="28575" cap="rnd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Line 215"/>
            <p:cNvSpPr>
              <a:spLocks noChangeShapeType="1"/>
            </p:cNvSpPr>
            <p:nvPr/>
          </p:nvSpPr>
          <p:spPr bwMode="auto">
            <a:xfrm flipH="1" flipV="1">
              <a:off x="2812578" y="4827742"/>
              <a:ext cx="26334" cy="27797"/>
            </a:xfrm>
            <a:prstGeom prst="line">
              <a:avLst/>
            </a:prstGeom>
            <a:grpFill/>
            <a:ln w="28575" cap="rnd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Line 216"/>
            <p:cNvSpPr>
              <a:spLocks noChangeShapeType="1"/>
            </p:cNvSpPr>
            <p:nvPr/>
          </p:nvSpPr>
          <p:spPr bwMode="auto">
            <a:xfrm flipH="1" flipV="1">
              <a:off x="2881341" y="4896504"/>
              <a:ext cx="27797" cy="27797"/>
            </a:xfrm>
            <a:prstGeom prst="line">
              <a:avLst/>
            </a:prstGeom>
            <a:grpFill/>
            <a:ln w="28575" cap="rnd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17"/>
            <p:cNvSpPr>
              <a:spLocks/>
            </p:cNvSpPr>
            <p:nvPr/>
          </p:nvSpPr>
          <p:spPr bwMode="auto">
            <a:xfrm>
              <a:off x="2694073" y="5079382"/>
              <a:ext cx="220917" cy="156544"/>
            </a:xfrm>
            <a:custGeom>
              <a:avLst/>
              <a:gdLst>
                <a:gd name="T0" fmla="*/ 0 w 64"/>
                <a:gd name="T1" fmla="*/ 28 h 45"/>
                <a:gd name="T2" fmla="*/ 44 w 64"/>
                <a:gd name="T3" fmla="*/ 42 h 45"/>
                <a:gd name="T4" fmla="*/ 61 w 64"/>
                <a:gd name="T5" fmla="*/ 17 h 45"/>
                <a:gd name="T6" fmla="*/ 36 w 64"/>
                <a:gd name="T7" fmla="*/ 4 h 45"/>
                <a:gd name="T8" fmla="*/ 0 w 64"/>
                <a:gd name="T9" fmla="*/ 2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45">
                  <a:moveTo>
                    <a:pt x="0" y="28"/>
                  </a:moveTo>
                  <a:cubicBezTo>
                    <a:pt x="16" y="43"/>
                    <a:pt x="33" y="45"/>
                    <a:pt x="44" y="42"/>
                  </a:cubicBezTo>
                  <a:cubicBezTo>
                    <a:pt x="60" y="38"/>
                    <a:pt x="64" y="26"/>
                    <a:pt x="61" y="17"/>
                  </a:cubicBezTo>
                  <a:cubicBezTo>
                    <a:pt x="59" y="7"/>
                    <a:pt x="51" y="0"/>
                    <a:pt x="36" y="4"/>
                  </a:cubicBezTo>
                  <a:cubicBezTo>
                    <a:pt x="22" y="8"/>
                    <a:pt x="19" y="26"/>
                    <a:pt x="0" y="28"/>
                  </a:cubicBezTo>
                  <a:close/>
                </a:path>
              </a:pathLst>
            </a:custGeom>
            <a:grpFill/>
            <a:ln w="28575" cap="rnd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18"/>
            <p:cNvSpPr>
              <a:spLocks/>
            </p:cNvSpPr>
            <p:nvPr/>
          </p:nvSpPr>
          <p:spPr bwMode="auto">
            <a:xfrm>
              <a:off x="2866710" y="4682902"/>
              <a:ext cx="453538" cy="449149"/>
            </a:xfrm>
            <a:custGeom>
              <a:avLst/>
              <a:gdLst>
                <a:gd name="T0" fmla="*/ 12 w 131"/>
                <a:gd name="T1" fmla="*/ 130 h 130"/>
                <a:gd name="T2" fmla="*/ 48 w 131"/>
                <a:gd name="T3" fmla="*/ 101 h 130"/>
                <a:gd name="T4" fmla="*/ 129 w 131"/>
                <a:gd name="T5" fmla="*/ 12 h 130"/>
                <a:gd name="T6" fmla="*/ 128 w 131"/>
                <a:gd name="T7" fmla="*/ 2 h 130"/>
                <a:gd name="T8" fmla="*/ 119 w 131"/>
                <a:gd name="T9" fmla="*/ 2 h 130"/>
                <a:gd name="T10" fmla="*/ 29 w 131"/>
                <a:gd name="T11" fmla="*/ 83 h 130"/>
                <a:gd name="T12" fmla="*/ 0 w 131"/>
                <a:gd name="T13" fmla="*/ 11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130">
                  <a:moveTo>
                    <a:pt x="12" y="130"/>
                  </a:moveTo>
                  <a:cubicBezTo>
                    <a:pt x="48" y="101"/>
                    <a:pt x="48" y="101"/>
                    <a:pt x="48" y="101"/>
                  </a:cubicBezTo>
                  <a:cubicBezTo>
                    <a:pt x="63" y="86"/>
                    <a:pt x="126" y="17"/>
                    <a:pt x="129" y="12"/>
                  </a:cubicBezTo>
                  <a:cubicBezTo>
                    <a:pt x="131" y="8"/>
                    <a:pt x="130" y="5"/>
                    <a:pt x="128" y="2"/>
                  </a:cubicBezTo>
                  <a:cubicBezTo>
                    <a:pt x="126" y="0"/>
                    <a:pt x="122" y="0"/>
                    <a:pt x="119" y="2"/>
                  </a:cubicBezTo>
                  <a:cubicBezTo>
                    <a:pt x="113" y="5"/>
                    <a:pt x="44" y="67"/>
                    <a:pt x="29" y="83"/>
                  </a:cubicBezTo>
                  <a:cubicBezTo>
                    <a:pt x="0" y="118"/>
                    <a:pt x="0" y="118"/>
                    <a:pt x="0" y="118"/>
                  </a:cubicBezTo>
                </a:path>
              </a:pathLst>
            </a:custGeom>
            <a:grpFill/>
            <a:ln w="28575" cap="rnd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Line 219"/>
            <p:cNvSpPr>
              <a:spLocks noChangeShapeType="1"/>
            </p:cNvSpPr>
            <p:nvPr/>
          </p:nvSpPr>
          <p:spPr bwMode="auto">
            <a:xfrm flipH="1" flipV="1">
              <a:off x="2977900" y="4965266"/>
              <a:ext cx="55595" cy="55595"/>
            </a:xfrm>
            <a:prstGeom prst="line">
              <a:avLst/>
            </a:prstGeom>
            <a:grpFill/>
            <a:ln w="28575" cap="rnd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406924"/>
              </p:ext>
            </p:extLst>
          </p:nvPr>
        </p:nvGraphicFramePr>
        <p:xfrm>
          <a:off x="7773403" y="1651467"/>
          <a:ext cx="2738438" cy="507000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384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963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altLang="en-US" sz="1400" b="1" kern="0" dirty="0" smtClean="0">
                          <a:solidFill>
                            <a:schemeClr val="bg1"/>
                          </a:solidFill>
                        </a:rPr>
                        <a:t>GAMES</a:t>
                      </a:r>
                      <a:endParaRPr lang="en-GB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207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73686">
                <a:tc>
                  <a:txBody>
                    <a:bodyPr/>
                    <a:lstStyle/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to Draw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Put on a Play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Indoor Hopscotch. Use masking tape to make your own hopscotch on tiles in your own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a Family Chore Together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Dance Party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Tea Party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 with Water In a Bin With Toys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 up a Play Store. Grab a shopping basket and set up the merchandise. We like this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1"/>
                        </a:rPr>
                        <a:t>play cash register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too!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a Sock Toss Game. Use mismatched socks and fill them with beans or rice. Then try to see how many you can ‘score’ in a laundry basket.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</a:t>
                      </a:r>
                      <a:r>
                        <a:rPr lang="en-U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2"/>
                        </a:rPr>
                        <a:t>Perler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2"/>
                        </a:rPr>
                        <a:t> Bead Art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in a Journal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3"/>
                        </a:rPr>
                        <a:t>Use Dot Markers</a:t>
                      </a:r>
                      <a:endParaRPr lang="en-GB" sz="1100" dirty="0"/>
                    </a:p>
                  </a:txBody>
                  <a:tcPr marL="54000" marR="5400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49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100+ things to do in </a:t>
            </a:r>
            <a:r>
              <a:rPr lang="en-GB" dirty="0" smtClean="0"/>
              <a:t>Doors/in </a:t>
            </a:r>
            <a:r>
              <a:rPr lang="en-GB" dirty="0"/>
              <a:t>the </a:t>
            </a:r>
            <a:r>
              <a:rPr lang="en-GB" dirty="0" smtClean="0"/>
              <a:t>Garden</a:t>
            </a:r>
            <a:r>
              <a:rPr lang="en-GB" dirty="0"/>
              <a:t>.</a:t>
            </a:r>
            <a:br>
              <a:rPr lang="en-GB" dirty="0"/>
            </a:br>
            <a:r>
              <a:rPr lang="en-GB" dirty="0">
                <a:solidFill>
                  <a:schemeClr val="accent3"/>
                </a:solidFill>
              </a:rPr>
              <a:t>Please view in presentation mode to be able to use the hyperlinks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3B7A6-5C35-41B5-B4ED-CC62B94D83ED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6FE903-C87A-475D-A5D5-6ED389955D49}" type="datetime4">
              <a:rPr lang="en-GB" altLang="en-US" smtClean="0"/>
              <a:pPr/>
              <a:t>30 April 2020</a:t>
            </a:fld>
            <a:endParaRPr lang="en-GB" altLang="en-US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4179758"/>
              </p:ext>
            </p:extLst>
          </p:nvPr>
        </p:nvGraphicFramePr>
        <p:xfrm>
          <a:off x="1729223" y="1839026"/>
          <a:ext cx="5749924" cy="488244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74962">
                  <a:extLst>
                    <a:ext uri="{9D8B030D-6E8A-4147-A177-3AD203B41FA5}">
                      <a16:colId xmlns="" xmlns:a16="http://schemas.microsoft.com/office/drawing/2014/main" val="3630684572"/>
                    </a:ext>
                  </a:extLst>
                </a:gridCol>
                <a:gridCol w="28749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33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altLang="en-US" sz="1400" b="1" kern="0" dirty="0" smtClean="0">
                          <a:solidFill>
                            <a:schemeClr val="bg1"/>
                          </a:solidFill>
                        </a:rPr>
                        <a:t>ACTIVITIES</a:t>
                      </a:r>
                    </a:p>
                  </a:txBody>
                  <a:tcPr marL="36000" marR="3600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5F24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5F2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97089">
                <a:tc>
                  <a:txBody>
                    <a:bodyPr/>
                    <a:lstStyle/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a Fort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Pillow Fight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a Story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Ice Cream in a Bag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Homemade Gummy Bears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Fruit Roll-Ups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Movie Day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Put on a Fashion Show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Bake Cupcakes or Muffins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Yoga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an Obstacle Course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Dinner Together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 with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Magnetic Tiles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Something With Lego: You can even make your own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travel </a:t>
                      </a:r>
                      <a:r>
                        <a:rPr lang="en-U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lego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 case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a Stack of Cards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Put on a Puppet Show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a Treasure Hunt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Your Own Indoor Bowling. Use paper towel rolls as your bowling pins and use a ball to bowl</a:t>
                      </a:r>
                    </a:p>
                  </a:txBody>
                  <a:tcPr marL="54000" marR="5400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to Draw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Put on a Play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Indoor Hopscotch. Use masking tape to make your own hopscotch on tiles in your own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a Family Chore Together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Dance Party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Tea Party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 with Water In a Bin With Toys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 up a Play Store. Grab a shopping basket and set up the merchandise. We like this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play cash register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too!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a Sock Toss Game. Use mismatched socks and fill them with beans or rice. Then try to see how many you can ‘score’ in a laundry basket.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</a:t>
                      </a:r>
                      <a:r>
                        <a:rPr lang="en-U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Perler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 Bead Art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in a Journal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Use Dot Markers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dirty="0"/>
                    </a:p>
                  </a:txBody>
                  <a:tcPr marL="54000" marR="5400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539864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325888"/>
              </p:ext>
            </p:extLst>
          </p:nvPr>
        </p:nvGraphicFramePr>
        <p:xfrm>
          <a:off x="7643890" y="1839026"/>
          <a:ext cx="2738438" cy="488244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384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33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altLang="en-US" sz="1400" b="1" kern="0" dirty="0" smtClean="0">
                          <a:solidFill>
                            <a:schemeClr val="bg1"/>
                          </a:solidFill>
                        </a:rPr>
                        <a:t>EDUCATIONAL</a:t>
                      </a:r>
                      <a:endParaRPr lang="en-GB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B69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97089">
                <a:tc>
                  <a:txBody>
                    <a:bodyPr/>
                    <a:lstStyle/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Books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a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Science Project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Origami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About a New Animal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a New Card Game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to Sew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to Knit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Brain Teasers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About a Country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dirty="0"/>
                    </a:p>
                  </a:txBody>
                  <a:tcPr marL="54000" marR="54000" marT="54000" marB="5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337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100+ things to do in </a:t>
            </a:r>
            <a:r>
              <a:rPr lang="en-GB" dirty="0" smtClean="0"/>
              <a:t>Doors/in </a:t>
            </a:r>
            <a:r>
              <a:rPr lang="en-GB" dirty="0"/>
              <a:t>the </a:t>
            </a:r>
            <a:r>
              <a:rPr lang="en-GB" dirty="0" smtClean="0"/>
              <a:t>Garden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3B7A6-5C35-41B5-B4ED-CC62B94D83ED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6FE903-C87A-475D-A5D5-6ED389955D49}" type="datetime4">
              <a:rPr lang="en-GB" altLang="en-US" smtClean="0"/>
              <a:pPr/>
              <a:t>30 April 2020</a:t>
            </a:fld>
            <a:endParaRPr lang="en-GB" alt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754978" y="1282700"/>
            <a:ext cx="8678866" cy="4292436"/>
            <a:chOff x="460372" y="1591733"/>
            <a:chExt cx="8678866" cy="4292436"/>
          </a:xfrm>
        </p:grpSpPr>
        <p:sp>
          <p:nvSpPr>
            <p:cNvPr id="14" name="Rectangle 13"/>
            <p:cNvSpPr txBox="1">
              <a:spLocks noChangeArrowheads="1"/>
            </p:cNvSpPr>
            <p:nvPr/>
          </p:nvSpPr>
          <p:spPr bwMode="gray">
            <a:xfrm>
              <a:off x="6369713" y="3183302"/>
              <a:ext cx="2769525" cy="1141903"/>
            </a:xfrm>
            <a:prstGeom prst="roundRect">
              <a:avLst>
                <a:gd name="adj" fmla="val 11444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/>
          </p:spPr>
          <p:txBody>
            <a:bodyPr vert="horz" wrap="square" lIns="108000" tIns="108000" rIns="108000" bIns="108000" numCol="1" anchor="ctr" anchorCtr="0" compatLnSpc="1">
              <a:prstTxWarp prst="textNoShape">
                <a:avLst/>
              </a:prstTxWarp>
            </a:bodyPr>
            <a:lstStyle>
              <a:lvl1pPr marL="203200" indent="-203200" algn="l" rtl="0" eaLnBrk="1" fontAlgn="base" hangingPunct="1">
                <a:spcBef>
                  <a:spcPct val="6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8000" indent="-2794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858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­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636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­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414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4986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9558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24130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28702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r>
                <a:rPr lang="en-GB" sz="1400" dirty="0"/>
                <a:t>Home </a:t>
              </a:r>
              <a:r>
                <a:rPr lang="en-GB" sz="1400" dirty="0" err="1"/>
                <a:t>Workhours</a:t>
              </a:r>
              <a:r>
                <a:rPr lang="en-GB" sz="1400" dirty="0"/>
                <a:t> for Lockdown </a:t>
              </a:r>
            </a:p>
            <a:p>
              <a:pPr marL="0" indent="0" algn="ctr">
                <a:buNone/>
              </a:pPr>
              <a:r>
                <a:rPr lang="en-GB" sz="1200" dirty="0">
                  <a:hlinkClick r:id="rId2"/>
                </a:rPr>
                <a:t>https://www.facebook.com/groups/141368677202953/?fref=mentions</a:t>
              </a:r>
              <a:r>
                <a:rPr lang="en-GB" sz="1200" dirty="0"/>
                <a:t> </a:t>
              </a:r>
            </a:p>
          </p:txBody>
        </p:sp>
        <p:sp>
          <p:nvSpPr>
            <p:cNvPr id="6" name="Rectangle 13"/>
            <p:cNvSpPr txBox="1">
              <a:spLocks noChangeArrowheads="1"/>
            </p:cNvSpPr>
            <p:nvPr/>
          </p:nvSpPr>
          <p:spPr bwMode="gray">
            <a:xfrm>
              <a:off x="460372" y="1591733"/>
              <a:ext cx="2769525" cy="1276511"/>
            </a:xfrm>
            <a:prstGeom prst="roundRect">
              <a:avLst>
                <a:gd name="adj" fmla="val 12038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/>
          </p:spPr>
          <p:txBody>
            <a:bodyPr vert="horz" wrap="square" lIns="108000" tIns="108000" rIns="108000" bIns="108000" numCol="1" anchor="ctr" anchorCtr="0" compatLnSpc="1">
              <a:prstTxWarp prst="textNoShape">
                <a:avLst/>
              </a:prstTxWarp>
            </a:bodyPr>
            <a:lstStyle>
              <a:lvl1pPr marL="203200" indent="-203200" algn="l" rtl="0" eaLnBrk="1" fontAlgn="base" hangingPunct="1">
                <a:spcBef>
                  <a:spcPct val="6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8000" indent="-2794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858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­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636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­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414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4986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9558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24130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28702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r>
                <a:rPr lang="en-US" sz="1400" dirty="0"/>
                <a:t>Indoor obstacle race</a:t>
              </a:r>
            </a:p>
          </p:txBody>
        </p:sp>
        <p:sp>
          <p:nvSpPr>
            <p:cNvPr id="7" name="Rectangle 13"/>
            <p:cNvSpPr txBox="1">
              <a:spLocks noChangeArrowheads="1"/>
            </p:cNvSpPr>
            <p:nvPr/>
          </p:nvSpPr>
          <p:spPr bwMode="gray">
            <a:xfrm>
              <a:off x="460372" y="3117920"/>
              <a:ext cx="2769525" cy="1276511"/>
            </a:xfrm>
            <a:prstGeom prst="roundRect">
              <a:avLst>
                <a:gd name="adj" fmla="val 10851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/>
          </p:spPr>
          <p:txBody>
            <a:bodyPr vert="horz" wrap="square" lIns="108000" tIns="108000" rIns="108000" bIns="108000" numCol="1" anchor="ctr" anchorCtr="0" compatLnSpc="1">
              <a:prstTxWarp prst="textNoShape">
                <a:avLst/>
              </a:prstTxWarp>
            </a:bodyPr>
            <a:lstStyle>
              <a:lvl1pPr marL="203200" indent="-203200" algn="l" rtl="0" eaLnBrk="1" fontAlgn="base" hangingPunct="1">
                <a:spcBef>
                  <a:spcPct val="6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8000" indent="-2794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858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­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636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­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414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4986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9558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24130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28702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r>
                <a:rPr lang="en-GB" sz="1400" dirty="0"/>
                <a:t>Put old wallpaper on a fence and let them do outdoor painting</a:t>
              </a:r>
            </a:p>
          </p:txBody>
        </p:sp>
        <p:sp>
          <p:nvSpPr>
            <p:cNvPr id="8" name="Rectangle 13"/>
            <p:cNvSpPr txBox="1">
              <a:spLocks noChangeArrowheads="1"/>
            </p:cNvSpPr>
            <p:nvPr/>
          </p:nvSpPr>
          <p:spPr bwMode="gray">
            <a:xfrm>
              <a:off x="460372" y="4607658"/>
              <a:ext cx="2769525" cy="1276511"/>
            </a:xfrm>
            <a:prstGeom prst="roundRect">
              <a:avLst>
                <a:gd name="adj" fmla="val 12631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/>
          </p:spPr>
          <p:txBody>
            <a:bodyPr vert="horz" wrap="square" lIns="108000" tIns="108000" rIns="108000" bIns="108000" numCol="1" anchor="ctr" anchorCtr="0" compatLnSpc="1">
              <a:prstTxWarp prst="textNoShape">
                <a:avLst/>
              </a:prstTxWarp>
            </a:bodyPr>
            <a:lstStyle>
              <a:lvl1pPr marL="203200" indent="-203200" algn="l" rtl="0" eaLnBrk="1" fontAlgn="base" hangingPunct="1">
                <a:spcBef>
                  <a:spcPct val="6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8000" indent="-2794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858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­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636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­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414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4986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9558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24130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28702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r>
                <a:rPr lang="en-US" sz="1400" dirty="0"/>
                <a:t>Tic </a:t>
              </a:r>
              <a:r>
                <a:rPr lang="en-US" sz="1400" dirty="0" err="1"/>
                <a:t>toc</a:t>
              </a:r>
              <a:r>
                <a:rPr lang="en-US" sz="1400" dirty="0"/>
                <a:t> video</a:t>
              </a:r>
            </a:p>
          </p:txBody>
        </p:sp>
        <p:sp>
          <p:nvSpPr>
            <p:cNvPr id="9" name="Rectangle 13"/>
            <p:cNvSpPr txBox="1">
              <a:spLocks noChangeArrowheads="1"/>
            </p:cNvSpPr>
            <p:nvPr/>
          </p:nvSpPr>
          <p:spPr bwMode="gray">
            <a:xfrm>
              <a:off x="3423043" y="1591733"/>
              <a:ext cx="2769525" cy="1276511"/>
            </a:xfrm>
            <a:prstGeom prst="roundRect">
              <a:avLst>
                <a:gd name="adj" fmla="val 12038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/>
          </p:spPr>
          <p:txBody>
            <a:bodyPr vert="horz" wrap="square" lIns="108000" tIns="108000" rIns="108000" bIns="108000" numCol="1" anchor="ctr" anchorCtr="0" compatLnSpc="1">
              <a:prstTxWarp prst="textNoShape">
                <a:avLst/>
              </a:prstTxWarp>
            </a:bodyPr>
            <a:lstStyle>
              <a:lvl1pPr marL="203200" indent="-203200" algn="l" rtl="0" eaLnBrk="1" fontAlgn="base" hangingPunct="1">
                <a:spcBef>
                  <a:spcPct val="6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8000" indent="-2794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858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­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636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­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414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4986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9558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24130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28702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r>
                <a:rPr lang="en-GB" sz="1400" dirty="0"/>
                <a:t>Fill a jam jar of things you want to do when you’re out of lockdown</a:t>
              </a:r>
            </a:p>
          </p:txBody>
        </p:sp>
        <p:sp>
          <p:nvSpPr>
            <p:cNvPr id="10" name="Rectangle 13"/>
            <p:cNvSpPr txBox="1">
              <a:spLocks noChangeArrowheads="1"/>
            </p:cNvSpPr>
            <p:nvPr/>
          </p:nvSpPr>
          <p:spPr bwMode="gray">
            <a:xfrm>
              <a:off x="3423043" y="3117920"/>
              <a:ext cx="2769525" cy="1276511"/>
            </a:xfrm>
            <a:prstGeom prst="roundRect">
              <a:avLst>
                <a:gd name="adj" fmla="val 11444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/>
          </p:spPr>
          <p:txBody>
            <a:bodyPr vert="horz" wrap="square" lIns="108000" tIns="108000" rIns="108000" bIns="108000" numCol="1" anchor="ctr" anchorCtr="0" compatLnSpc="1">
              <a:prstTxWarp prst="textNoShape">
                <a:avLst/>
              </a:prstTxWarp>
            </a:bodyPr>
            <a:lstStyle>
              <a:lvl1pPr marL="203200" indent="-203200" algn="l" rtl="0" eaLnBrk="1" fontAlgn="base" hangingPunct="1">
                <a:spcBef>
                  <a:spcPct val="6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8000" indent="-2794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858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­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636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­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414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4986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9558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24130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28702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r>
                <a:rPr lang="en-US" sz="1400" dirty="0"/>
                <a:t>Hand/foot print animals</a:t>
              </a:r>
            </a:p>
          </p:txBody>
        </p:sp>
        <p:sp>
          <p:nvSpPr>
            <p:cNvPr id="11" name="Rectangle 13"/>
            <p:cNvSpPr txBox="1">
              <a:spLocks noChangeArrowheads="1"/>
            </p:cNvSpPr>
            <p:nvPr/>
          </p:nvSpPr>
          <p:spPr bwMode="gray">
            <a:xfrm>
              <a:off x="3423043" y="4607658"/>
              <a:ext cx="2769525" cy="1276511"/>
            </a:xfrm>
            <a:prstGeom prst="roundRect">
              <a:avLst>
                <a:gd name="adj" fmla="val 10851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/>
          </p:spPr>
          <p:txBody>
            <a:bodyPr vert="horz" wrap="square" lIns="108000" tIns="108000" rIns="108000" bIns="108000" numCol="1" anchor="ctr" anchorCtr="0" compatLnSpc="1">
              <a:prstTxWarp prst="textNoShape">
                <a:avLst/>
              </a:prstTxWarp>
            </a:bodyPr>
            <a:lstStyle>
              <a:lvl1pPr marL="203200" indent="-203200" algn="l" rtl="0" eaLnBrk="1" fontAlgn="base" hangingPunct="1">
                <a:spcBef>
                  <a:spcPct val="6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8000" indent="-2794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858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­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636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­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414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4986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9558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24130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28702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r>
                <a:rPr lang="en-GB" sz="1400" dirty="0"/>
                <a:t>Create your own NHS dedication (</a:t>
              </a:r>
              <a:r>
                <a:rPr lang="en-GB" sz="1400" dirty="0" err="1"/>
                <a:t>lego</a:t>
              </a:r>
              <a:r>
                <a:rPr lang="en-GB" sz="1400" dirty="0"/>
                <a:t>, chalk, draw, paint, collage)</a:t>
              </a:r>
            </a:p>
          </p:txBody>
        </p:sp>
        <p:sp>
          <p:nvSpPr>
            <p:cNvPr id="13" name="Rectangle 13"/>
            <p:cNvSpPr txBox="1">
              <a:spLocks noChangeArrowheads="1"/>
            </p:cNvSpPr>
            <p:nvPr/>
          </p:nvSpPr>
          <p:spPr bwMode="gray">
            <a:xfrm>
              <a:off x="6369713" y="1591733"/>
              <a:ext cx="2769525" cy="1276511"/>
            </a:xfrm>
            <a:prstGeom prst="roundRect">
              <a:avLst>
                <a:gd name="adj" fmla="val 12038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/>
          </p:spPr>
          <p:txBody>
            <a:bodyPr vert="horz" wrap="square" lIns="108000" tIns="108000" rIns="108000" bIns="108000" numCol="1" anchor="ctr" anchorCtr="0" compatLnSpc="1">
              <a:prstTxWarp prst="textNoShape">
                <a:avLst/>
              </a:prstTxWarp>
            </a:bodyPr>
            <a:lstStyle>
              <a:lvl1pPr marL="203200" indent="-203200" algn="l" rtl="0" eaLnBrk="1" fontAlgn="base" hangingPunct="1">
                <a:spcBef>
                  <a:spcPct val="6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8000" indent="-2794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858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­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636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­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414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4986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9558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24130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28702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r>
                <a:rPr lang="en-GB" sz="1400" dirty="0"/>
                <a:t>Paint a fence outside with water</a:t>
              </a:r>
            </a:p>
          </p:txBody>
        </p:sp>
        <p:sp>
          <p:nvSpPr>
            <p:cNvPr id="15" name="Rectangle 13"/>
            <p:cNvSpPr txBox="1">
              <a:spLocks noChangeArrowheads="1"/>
            </p:cNvSpPr>
            <p:nvPr/>
          </p:nvSpPr>
          <p:spPr bwMode="gray">
            <a:xfrm>
              <a:off x="6369713" y="4607658"/>
              <a:ext cx="2769525" cy="1276511"/>
            </a:xfrm>
            <a:prstGeom prst="roundRect">
              <a:avLst>
                <a:gd name="adj" fmla="val 10851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/>
          </p:spPr>
          <p:txBody>
            <a:bodyPr vert="horz" wrap="square" lIns="108000" tIns="108000" rIns="108000" bIns="108000" numCol="1" anchor="ctr" anchorCtr="0" compatLnSpc="1">
              <a:prstTxWarp prst="textNoShape">
                <a:avLst/>
              </a:prstTxWarp>
            </a:bodyPr>
            <a:lstStyle>
              <a:lvl1pPr marL="203200" indent="-203200" algn="l" rtl="0" eaLnBrk="1" fontAlgn="base" hangingPunct="1">
                <a:spcBef>
                  <a:spcPct val="6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8000" indent="-2794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6858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­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8636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­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10414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14986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19558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24130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2870200" indent="-1778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-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r>
                <a:rPr lang="en-GB" sz="1400" dirty="0"/>
                <a:t>Create a den you can sleep in – have sleep overs in sibling’s bedroom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7621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100+ things to do in doors / in the garden</a:t>
            </a:r>
            <a:br>
              <a:rPr lang="en-GB" dirty="0"/>
            </a:b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3B7A6-5C35-41B5-B4ED-CC62B94D83ED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6FE903-C87A-475D-A5D5-6ED389955D49}" type="datetime4">
              <a:rPr lang="en-GB" altLang="en-US" smtClean="0"/>
              <a:pPr/>
              <a:t>30 April 2020</a:t>
            </a:fld>
            <a:endParaRPr lang="en-GB" altLang="en-US"/>
          </a:p>
        </p:txBody>
      </p:sp>
      <p:sp>
        <p:nvSpPr>
          <p:cNvPr id="21" name="Rectangle 13"/>
          <p:cNvSpPr txBox="1">
            <a:spLocks noChangeArrowheads="1"/>
          </p:cNvSpPr>
          <p:nvPr/>
        </p:nvSpPr>
        <p:spPr bwMode="gray">
          <a:xfrm>
            <a:off x="1747045" y="1277939"/>
            <a:ext cx="5670655" cy="5048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03200" indent="-203200" algn="l" rtl="0" eaLnBrk="1" fontAlgn="base" hangingPunct="1">
              <a:spcBef>
                <a:spcPct val="6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8000" indent="-2794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685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8636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0414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14986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1955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4130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28702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GB" altLang="en-US" sz="1800" b="1" kern="0" dirty="0">
                <a:solidFill>
                  <a:schemeClr val="accent3"/>
                </a:solidFill>
              </a:rPr>
              <a:t>Indoor Scavenger Hunt – List items to find around your house or garden.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endParaRPr lang="en-GB" altLang="en-US" sz="1800" kern="0" dirty="0">
              <a:solidFill>
                <a:schemeClr val="tx2"/>
              </a:solidFill>
            </a:endParaRPr>
          </a:p>
        </p:txBody>
      </p:sp>
      <p:grpSp>
        <p:nvGrpSpPr>
          <p:cNvPr id="20" name="Group 22"/>
          <p:cNvGrpSpPr>
            <a:grpSpLocks noChangeAspect="1"/>
          </p:cNvGrpSpPr>
          <p:nvPr/>
        </p:nvGrpSpPr>
        <p:grpSpPr bwMode="auto">
          <a:xfrm rot="18438504">
            <a:off x="8587616" y="1114901"/>
            <a:ext cx="1398984" cy="2612958"/>
            <a:chOff x="2196" y="616"/>
            <a:chExt cx="1656" cy="3093"/>
          </a:xfrm>
        </p:grpSpPr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2916" y="2189"/>
              <a:ext cx="215" cy="50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2916" y="2189"/>
              <a:ext cx="215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5"/>
            <p:cNvSpPr>
              <a:spLocks noEditPoints="1"/>
            </p:cNvSpPr>
            <p:nvPr/>
          </p:nvSpPr>
          <p:spPr bwMode="auto">
            <a:xfrm>
              <a:off x="2196" y="616"/>
              <a:ext cx="1656" cy="1656"/>
            </a:xfrm>
            <a:custGeom>
              <a:avLst/>
              <a:gdLst>
                <a:gd name="T0" fmla="*/ 351 w 701"/>
                <a:gd name="T1" fmla="*/ 0 h 701"/>
                <a:gd name="T2" fmla="*/ 0 w 701"/>
                <a:gd name="T3" fmla="*/ 351 h 701"/>
                <a:gd name="T4" fmla="*/ 351 w 701"/>
                <a:gd name="T5" fmla="*/ 701 h 701"/>
                <a:gd name="T6" fmla="*/ 701 w 701"/>
                <a:gd name="T7" fmla="*/ 351 h 701"/>
                <a:gd name="T8" fmla="*/ 351 w 701"/>
                <a:gd name="T9" fmla="*/ 0 h 701"/>
                <a:gd name="T10" fmla="*/ 351 w 701"/>
                <a:gd name="T11" fmla="*/ 666 h 701"/>
                <a:gd name="T12" fmla="*/ 36 w 701"/>
                <a:gd name="T13" fmla="*/ 351 h 701"/>
                <a:gd name="T14" fmla="*/ 351 w 701"/>
                <a:gd name="T15" fmla="*/ 36 h 701"/>
                <a:gd name="T16" fmla="*/ 665 w 701"/>
                <a:gd name="T17" fmla="*/ 351 h 701"/>
                <a:gd name="T18" fmla="*/ 351 w 701"/>
                <a:gd name="T19" fmla="*/ 666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1" h="701">
                  <a:moveTo>
                    <a:pt x="351" y="0"/>
                  </a:moveTo>
                  <a:cubicBezTo>
                    <a:pt x="157" y="0"/>
                    <a:pt x="0" y="157"/>
                    <a:pt x="0" y="351"/>
                  </a:cubicBezTo>
                  <a:cubicBezTo>
                    <a:pt x="0" y="545"/>
                    <a:pt x="157" y="701"/>
                    <a:pt x="351" y="701"/>
                  </a:cubicBezTo>
                  <a:cubicBezTo>
                    <a:pt x="544" y="701"/>
                    <a:pt x="701" y="545"/>
                    <a:pt x="701" y="351"/>
                  </a:cubicBezTo>
                  <a:cubicBezTo>
                    <a:pt x="701" y="157"/>
                    <a:pt x="544" y="0"/>
                    <a:pt x="351" y="0"/>
                  </a:cubicBezTo>
                  <a:moveTo>
                    <a:pt x="351" y="666"/>
                  </a:moveTo>
                  <a:cubicBezTo>
                    <a:pt x="177" y="666"/>
                    <a:pt x="36" y="525"/>
                    <a:pt x="36" y="351"/>
                  </a:cubicBezTo>
                  <a:cubicBezTo>
                    <a:pt x="36" y="177"/>
                    <a:pt x="177" y="36"/>
                    <a:pt x="351" y="36"/>
                  </a:cubicBezTo>
                  <a:cubicBezTo>
                    <a:pt x="524" y="36"/>
                    <a:pt x="665" y="177"/>
                    <a:pt x="665" y="351"/>
                  </a:cubicBezTo>
                  <a:cubicBezTo>
                    <a:pt x="665" y="525"/>
                    <a:pt x="524" y="666"/>
                    <a:pt x="351" y="666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6"/>
            <p:cNvSpPr>
              <a:spLocks noEditPoints="1"/>
            </p:cNvSpPr>
            <p:nvPr/>
          </p:nvSpPr>
          <p:spPr bwMode="auto">
            <a:xfrm>
              <a:off x="2281" y="701"/>
              <a:ext cx="1486" cy="1488"/>
            </a:xfrm>
            <a:custGeom>
              <a:avLst/>
              <a:gdLst>
                <a:gd name="T0" fmla="*/ 315 w 629"/>
                <a:gd name="T1" fmla="*/ 591 h 630"/>
                <a:gd name="T2" fmla="*/ 38 w 629"/>
                <a:gd name="T3" fmla="*/ 315 h 630"/>
                <a:gd name="T4" fmla="*/ 315 w 629"/>
                <a:gd name="T5" fmla="*/ 39 h 630"/>
                <a:gd name="T6" fmla="*/ 591 w 629"/>
                <a:gd name="T7" fmla="*/ 315 h 630"/>
                <a:gd name="T8" fmla="*/ 315 w 629"/>
                <a:gd name="T9" fmla="*/ 591 h 630"/>
                <a:gd name="T10" fmla="*/ 315 w 629"/>
                <a:gd name="T11" fmla="*/ 0 h 630"/>
                <a:gd name="T12" fmla="*/ 0 w 629"/>
                <a:gd name="T13" fmla="*/ 315 h 630"/>
                <a:gd name="T14" fmla="*/ 315 w 629"/>
                <a:gd name="T15" fmla="*/ 630 h 630"/>
                <a:gd name="T16" fmla="*/ 629 w 629"/>
                <a:gd name="T17" fmla="*/ 315 h 630"/>
                <a:gd name="T18" fmla="*/ 315 w 629"/>
                <a:gd name="T19" fmla="*/ 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9" h="630">
                  <a:moveTo>
                    <a:pt x="315" y="591"/>
                  </a:moveTo>
                  <a:cubicBezTo>
                    <a:pt x="162" y="591"/>
                    <a:pt x="38" y="468"/>
                    <a:pt x="38" y="315"/>
                  </a:cubicBezTo>
                  <a:cubicBezTo>
                    <a:pt x="38" y="162"/>
                    <a:pt x="162" y="39"/>
                    <a:pt x="315" y="39"/>
                  </a:cubicBezTo>
                  <a:cubicBezTo>
                    <a:pt x="467" y="39"/>
                    <a:pt x="591" y="162"/>
                    <a:pt x="591" y="315"/>
                  </a:cubicBezTo>
                  <a:cubicBezTo>
                    <a:pt x="591" y="468"/>
                    <a:pt x="467" y="591"/>
                    <a:pt x="315" y="591"/>
                  </a:cubicBezTo>
                  <a:moveTo>
                    <a:pt x="315" y="0"/>
                  </a:moveTo>
                  <a:cubicBezTo>
                    <a:pt x="141" y="0"/>
                    <a:pt x="0" y="141"/>
                    <a:pt x="0" y="315"/>
                  </a:cubicBezTo>
                  <a:cubicBezTo>
                    <a:pt x="0" y="489"/>
                    <a:pt x="141" y="630"/>
                    <a:pt x="315" y="630"/>
                  </a:cubicBezTo>
                  <a:cubicBezTo>
                    <a:pt x="488" y="630"/>
                    <a:pt x="629" y="489"/>
                    <a:pt x="629" y="315"/>
                  </a:cubicBezTo>
                  <a:cubicBezTo>
                    <a:pt x="629" y="141"/>
                    <a:pt x="488" y="0"/>
                    <a:pt x="315" y="0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Oval 27"/>
            <p:cNvSpPr>
              <a:spLocks noChangeArrowheads="1"/>
            </p:cNvSpPr>
            <p:nvPr/>
          </p:nvSpPr>
          <p:spPr bwMode="auto">
            <a:xfrm>
              <a:off x="2371" y="793"/>
              <a:ext cx="1306" cy="1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3060" y="878"/>
              <a:ext cx="437" cy="399"/>
            </a:xfrm>
            <a:custGeom>
              <a:avLst/>
              <a:gdLst>
                <a:gd name="T0" fmla="*/ 167 w 185"/>
                <a:gd name="T1" fmla="*/ 141 h 169"/>
                <a:gd name="T2" fmla="*/ 92 w 185"/>
                <a:gd name="T3" fmla="*/ 152 h 169"/>
                <a:gd name="T4" fmla="*/ 28 w 185"/>
                <a:gd name="T5" fmla="*/ 104 h 169"/>
                <a:gd name="T6" fmla="*/ 17 w 185"/>
                <a:gd name="T7" fmla="*/ 29 h 169"/>
                <a:gd name="T8" fmla="*/ 93 w 185"/>
                <a:gd name="T9" fmla="*/ 18 h 169"/>
                <a:gd name="T10" fmla="*/ 156 w 185"/>
                <a:gd name="T11" fmla="*/ 65 h 169"/>
                <a:gd name="T12" fmla="*/ 167 w 185"/>
                <a:gd name="T13" fmla="*/ 14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169">
                  <a:moveTo>
                    <a:pt x="167" y="141"/>
                  </a:moveTo>
                  <a:cubicBezTo>
                    <a:pt x="149" y="165"/>
                    <a:pt x="116" y="169"/>
                    <a:pt x="92" y="152"/>
                  </a:cubicBezTo>
                  <a:cubicBezTo>
                    <a:pt x="28" y="104"/>
                    <a:pt x="28" y="104"/>
                    <a:pt x="28" y="104"/>
                  </a:cubicBezTo>
                  <a:cubicBezTo>
                    <a:pt x="5" y="87"/>
                    <a:pt x="0" y="53"/>
                    <a:pt x="17" y="29"/>
                  </a:cubicBezTo>
                  <a:cubicBezTo>
                    <a:pt x="35" y="5"/>
                    <a:pt x="69" y="0"/>
                    <a:pt x="93" y="18"/>
                  </a:cubicBezTo>
                  <a:cubicBezTo>
                    <a:pt x="156" y="65"/>
                    <a:pt x="156" y="65"/>
                    <a:pt x="156" y="65"/>
                  </a:cubicBezTo>
                  <a:cubicBezTo>
                    <a:pt x="180" y="83"/>
                    <a:pt x="185" y="117"/>
                    <a:pt x="167" y="1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2576" y="1738"/>
              <a:ext cx="220" cy="201"/>
            </a:xfrm>
            <a:custGeom>
              <a:avLst/>
              <a:gdLst>
                <a:gd name="T0" fmla="*/ 84 w 93"/>
                <a:gd name="T1" fmla="*/ 70 h 85"/>
                <a:gd name="T2" fmla="*/ 46 w 93"/>
                <a:gd name="T3" fmla="*/ 76 h 85"/>
                <a:gd name="T4" fmla="*/ 15 w 93"/>
                <a:gd name="T5" fmla="*/ 52 h 85"/>
                <a:gd name="T6" fmla="*/ 9 w 93"/>
                <a:gd name="T7" fmla="*/ 15 h 85"/>
                <a:gd name="T8" fmla="*/ 47 w 93"/>
                <a:gd name="T9" fmla="*/ 9 h 85"/>
                <a:gd name="T10" fmla="*/ 79 w 93"/>
                <a:gd name="T11" fmla="*/ 33 h 85"/>
                <a:gd name="T12" fmla="*/ 84 w 93"/>
                <a:gd name="T13" fmla="*/ 7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85">
                  <a:moveTo>
                    <a:pt x="84" y="70"/>
                  </a:moveTo>
                  <a:cubicBezTo>
                    <a:pt x="75" y="82"/>
                    <a:pt x="58" y="85"/>
                    <a:pt x="46" y="76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3" y="43"/>
                    <a:pt x="0" y="26"/>
                    <a:pt x="9" y="15"/>
                  </a:cubicBezTo>
                  <a:cubicBezTo>
                    <a:pt x="18" y="3"/>
                    <a:pt x="35" y="0"/>
                    <a:pt x="47" y="9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91" y="42"/>
                    <a:pt x="93" y="58"/>
                    <a:pt x="84" y="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2801" y="2390"/>
              <a:ext cx="446" cy="1318"/>
            </a:xfrm>
            <a:custGeom>
              <a:avLst/>
              <a:gdLst>
                <a:gd name="T0" fmla="*/ 189 w 189"/>
                <a:gd name="T1" fmla="*/ 463 h 558"/>
                <a:gd name="T2" fmla="*/ 95 w 189"/>
                <a:gd name="T3" fmla="*/ 558 h 558"/>
                <a:gd name="T4" fmla="*/ 0 w 189"/>
                <a:gd name="T5" fmla="*/ 463 h 558"/>
                <a:gd name="T6" fmla="*/ 0 w 189"/>
                <a:gd name="T7" fmla="*/ 95 h 558"/>
                <a:gd name="T8" fmla="*/ 95 w 189"/>
                <a:gd name="T9" fmla="*/ 0 h 558"/>
                <a:gd name="T10" fmla="*/ 189 w 189"/>
                <a:gd name="T11" fmla="*/ 95 h 558"/>
                <a:gd name="T12" fmla="*/ 189 w 189"/>
                <a:gd name="T13" fmla="*/ 463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9" h="558">
                  <a:moveTo>
                    <a:pt x="189" y="463"/>
                  </a:moveTo>
                  <a:cubicBezTo>
                    <a:pt x="189" y="516"/>
                    <a:pt x="147" y="558"/>
                    <a:pt x="95" y="558"/>
                  </a:cubicBezTo>
                  <a:cubicBezTo>
                    <a:pt x="42" y="558"/>
                    <a:pt x="0" y="516"/>
                    <a:pt x="0" y="463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43"/>
                    <a:pt x="42" y="0"/>
                    <a:pt x="95" y="0"/>
                  </a:cubicBezTo>
                  <a:cubicBezTo>
                    <a:pt x="147" y="0"/>
                    <a:pt x="189" y="43"/>
                    <a:pt x="189" y="95"/>
                  </a:cubicBezTo>
                  <a:cubicBezTo>
                    <a:pt x="189" y="463"/>
                    <a:pt x="189" y="463"/>
                    <a:pt x="189" y="46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3025" y="239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1516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44" name="Freeform 32"/>
            <p:cNvSpPr>
              <a:spLocks/>
            </p:cNvSpPr>
            <p:nvPr/>
          </p:nvSpPr>
          <p:spPr bwMode="auto">
            <a:xfrm>
              <a:off x="3025" y="239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3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45" name="Freeform 33"/>
            <p:cNvSpPr>
              <a:spLocks/>
            </p:cNvSpPr>
            <p:nvPr/>
          </p:nvSpPr>
          <p:spPr bwMode="auto">
            <a:xfrm>
              <a:off x="3025" y="239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1516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47" name="Freeform 34"/>
            <p:cNvSpPr>
              <a:spLocks/>
            </p:cNvSpPr>
            <p:nvPr/>
          </p:nvSpPr>
          <p:spPr bwMode="auto">
            <a:xfrm>
              <a:off x="3025" y="2390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  <a:gd name="T3" fmla="*/ 0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3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48" name="Freeform 35"/>
            <p:cNvSpPr>
              <a:spLocks/>
            </p:cNvSpPr>
            <p:nvPr/>
          </p:nvSpPr>
          <p:spPr bwMode="auto">
            <a:xfrm>
              <a:off x="3027" y="239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1516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49" name="Oval 36"/>
            <p:cNvSpPr>
              <a:spLocks noChangeArrowheads="1"/>
            </p:cNvSpPr>
            <p:nvPr/>
          </p:nvSpPr>
          <p:spPr bwMode="auto">
            <a:xfrm>
              <a:off x="3027" y="2390"/>
              <a:ext cx="1" cy="1"/>
            </a:xfrm>
            <a:prstGeom prst="ellipse">
              <a:avLst/>
            </a:prstGeom>
            <a:solidFill>
              <a:srgbClr val="E3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50" name="Freeform 37"/>
            <p:cNvSpPr>
              <a:spLocks/>
            </p:cNvSpPr>
            <p:nvPr/>
          </p:nvSpPr>
          <p:spPr bwMode="auto">
            <a:xfrm>
              <a:off x="3027" y="239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1516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51" name="Freeform 38"/>
            <p:cNvSpPr>
              <a:spLocks/>
            </p:cNvSpPr>
            <p:nvPr/>
          </p:nvSpPr>
          <p:spPr bwMode="auto">
            <a:xfrm>
              <a:off x="3027" y="2390"/>
              <a:ext cx="3" cy="0"/>
            </a:xfrm>
            <a:custGeom>
              <a:avLst/>
              <a:gdLst>
                <a:gd name="T0" fmla="*/ 0 w 1"/>
                <a:gd name="T1" fmla="*/ 1 w 1"/>
                <a:gd name="T2" fmla="*/ 0 w 1"/>
                <a:gd name="T3" fmla="*/ 0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3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52" name="Freeform 39"/>
            <p:cNvSpPr>
              <a:spLocks/>
            </p:cNvSpPr>
            <p:nvPr/>
          </p:nvSpPr>
          <p:spPr bwMode="auto">
            <a:xfrm>
              <a:off x="3030" y="370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4AC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53" name="Freeform 40"/>
            <p:cNvSpPr>
              <a:spLocks noEditPoints="1"/>
            </p:cNvSpPr>
            <p:nvPr/>
          </p:nvSpPr>
          <p:spPr bwMode="auto">
            <a:xfrm>
              <a:off x="3030" y="2390"/>
              <a:ext cx="2" cy="0"/>
            </a:xfrm>
            <a:custGeom>
              <a:avLst/>
              <a:gdLst>
                <a:gd name="T0" fmla="*/ 1 w 1"/>
                <a:gd name="T1" fmla="*/ 1 w 1"/>
                <a:gd name="T2" fmla="*/ 1 w 1"/>
                <a:gd name="T3" fmla="*/ 0 w 1"/>
                <a:gd name="T4" fmla="*/ 0 w 1"/>
                <a:gd name="T5" fmla="*/ 0 w 1"/>
                <a:gd name="T6" fmla="*/ 0 w 1"/>
                <a:gd name="T7" fmla="*/ 0 w 1"/>
                <a:gd name="T8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1516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54" name="Freeform 41"/>
            <p:cNvSpPr>
              <a:spLocks/>
            </p:cNvSpPr>
            <p:nvPr/>
          </p:nvSpPr>
          <p:spPr bwMode="auto">
            <a:xfrm>
              <a:off x="2916" y="2390"/>
              <a:ext cx="312" cy="1318"/>
            </a:xfrm>
            <a:custGeom>
              <a:avLst/>
              <a:gdLst>
                <a:gd name="T0" fmla="*/ 48 w 132"/>
                <a:gd name="T1" fmla="*/ 0 h 558"/>
                <a:gd name="T2" fmla="*/ 104 w 132"/>
                <a:gd name="T3" fmla="*/ 20 h 558"/>
                <a:gd name="T4" fmla="*/ 88 w 132"/>
                <a:gd name="T5" fmla="*/ 19 h 558"/>
                <a:gd name="T6" fmla="*/ 0 w 132"/>
                <a:gd name="T7" fmla="*/ 107 h 558"/>
                <a:gd name="T8" fmla="*/ 0 w 132"/>
                <a:gd name="T9" fmla="*/ 451 h 558"/>
                <a:gd name="T10" fmla="*/ 88 w 132"/>
                <a:gd name="T11" fmla="*/ 539 h 558"/>
                <a:gd name="T12" fmla="*/ 104 w 132"/>
                <a:gd name="T13" fmla="*/ 538 h 558"/>
                <a:gd name="T14" fmla="*/ 104 w 132"/>
                <a:gd name="T15" fmla="*/ 538 h 558"/>
                <a:gd name="T16" fmla="*/ 104 w 132"/>
                <a:gd name="T17" fmla="*/ 538 h 558"/>
                <a:gd name="T18" fmla="*/ 48 w 132"/>
                <a:gd name="T19" fmla="*/ 558 h 558"/>
                <a:gd name="T20" fmla="*/ 48 w 132"/>
                <a:gd name="T21" fmla="*/ 558 h 558"/>
                <a:gd name="T22" fmla="*/ 48 w 132"/>
                <a:gd name="T23" fmla="*/ 558 h 558"/>
                <a:gd name="T24" fmla="*/ 132 w 132"/>
                <a:gd name="T25" fmla="*/ 503 h 558"/>
                <a:gd name="T26" fmla="*/ 122 w 132"/>
                <a:gd name="T27" fmla="*/ 504 h 558"/>
                <a:gd name="T28" fmla="*/ 46 w 132"/>
                <a:gd name="T29" fmla="*/ 427 h 558"/>
                <a:gd name="T30" fmla="*/ 46 w 132"/>
                <a:gd name="T31" fmla="*/ 131 h 558"/>
                <a:gd name="T32" fmla="*/ 122 w 132"/>
                <a:gd name="T33" fmla="*/ 55 h 558"/>
                <a:gd name="T34" fmla="*/ 132 w 132"/>
                <a:gd name="T35" fmla="*/ 55 h 558"/>
                <a:gd name="T36" fmla="*/ 49 w 132"/>
                <a:gd name="T37" fmla="*/ 0 h 558"/>
                <a:gd name="T38" fmla="*/ 49 w 132"/>
                <a:gd name="T39" fmla="*/ 0 h 558"/>
                <a:gd name="T40" fmla="*/ 48 w 132"/>
                <a:gd name="T41" fmla="*/ 0 h 558"/>
                <a:gd name="T42" fmla="*/ 48 w 132"/>
                <a:gd name="T43" fmla="*/ 0 h 558"/>
                <a:gd name="T44" fmla="*/ 48 w 132"/>
                <a:gd name="T45" fmla="*/ 0 h 558"/>
                <a:gd name="T46" fmla="*/ 48 w 132"/>
                <a:gd name="T47" fmla="*/ 0 h 558"/>
                <a:gd name="T48" fmla="*/ 48 w 132"/>
                <a:gd name="T49" fmla="*/ 0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2" h="558">
                  <a:moveTo>
                    <a:pt x="48" y="0"/>
                  </a:moveTo>
                  <a:cubicBezTo>
                    <a:pt x="69" y="1"/>
                    <a:pt x="88" y="8"/>
                    <a:pt x="104" y="20"/>
                  </a:cubicBezTo>
                  <a:cubicBezTo>
                    <a:pt x="99" y="20"/>
                    <a:pt x="94" y="19"/>
                    <a:pt x="88" y="19"/>
                  </a:cubicBezTo>
                  <a:cubicBezTo>
                    <a:pt x="39" y="19"/>
                    <a:pt x="0" y="59"/>
                    <a:pt x="0" y="107"/>
                  </a:cubicBezTo>
                  <a:cubicBezTo>
                    <a:pt x="0" y="451"/>
                    <a:pt x="0" y="451"/>
                    <a:pt x="0" y="451"/>
                  </a:cubicBezTo>
                  <a:cubicBezTo>
                    <a:pt x="0" y="500"/>
                    <a:pt x="39" y="539"/>
                    <a:pt x="88" y="539"/>
                  </a:cubicBezTo>
                  <a:cubicBezTo>
                    <a:pt x="94" y="539"/>
                    <a:pt x="99" y="539"/>
                    <a:pt x="104" y="538"/>
                  </a:cubicBezTo>
                  <a:cubicBezTo>
                    <a:pt x="104" y="538"/>
                    <a:pt x="104" y="538"/>
                    <a:pt x="104" y="538"/>
                  </a:cubicBezTo>
                  <a:cubicBezTo>
                    <a:pt x="104" y="538"/>
                    <a:pt x="104" y="538"/>
                    <a:pt x="104" y="538"/>
                  </a:cubicBezTo>
                  <a:cubicBezTo>
                    <a:pt x="88" y="550"/>
                    <a:pt x="69" y="557"/>
                    <a:pt x="48" y="558"/>
                  </a:cubicBezTo>
                  <a:cubicBezTo>
                    <a:pt x="48" y="558"/>
                    <a:pt x="48" y="558"/>
                    <a:pt x="48" y="558"/>
                  </a:cubicBezTo>
                  <a:cubicBezTo>
                    <a:pt x="48" y="558"/>
                    <a:pt x="48" y="558"/>
                    <a:pt x="48" y="558"/>
                  </a:cubicBezTo>
                  <a:cubicBezTo>
                    <a:pt x="85" y="557"/>
                    <a:pt x="117" y="535"/>
                    <a:pt x="132" y="503"/>
                  </a:cubicBezTo>
                  <a:cubicBezTo>
                    <a:pt x="128" y="503"/>
                    <a:pt x="125" y="504"/>
                    <a:pt x="122" y="504"/>
                  </a:cubicBezTo>
                  <a:cubicBezTo>
                    <a:pt x="80" y="504"/>
                    <a:pt x="46" y="469"/>
                    <a:pt x="46" y="427"/>
                  </a:cubicBezTo>
                  <a:cubicBezTo>
                    <a:pt x="46" y="131"/>
                    <a:pt x="46" y="131"/>
                    <a:pt x="46" y="131"/>
                  </a:cubicBezTo>
                  <a:cubicBezTo>
                    <a:pt x="46" y="89"/>
                    <a:pt x="80" y="55"/>
                    <a:pt x="122" y="55"/>
                  </a:cubicBezTo>
                  <a:cubicBezTo>
                    <a:pt x="125" y="55"/>
                    <a:pt x="128" y="55"/>
                    <a:pt x="132" y="55"/>
                  </a:cubicBezTo>
                  <a:cubicBezTo>
                    <a:pt x="117" y="24"/>
                    <a:pt x="86" y="2"/>
                    <a:pt x="49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0"/>
                    <a:pt x="48" y="0"/>
                    <a:pt x="4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48" y="0"/>
                    <a:pt x="48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55" name="Freeform 42"/>
            <p:cNvSpPr>
              <a:spLocks/>
            </p:cNvSpPr>
            <p:nvPr/>
          </p:nvSpPr>
          <p:spPr bwMode="auto">
            <a:xfrm>
              <a:off x="3025" y="370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4AC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56" name="Freeform 43"/>
            <p:cNvSpPr>
              <a:spLocks noEditPoints="1"/>
            </p:cNvSpPr>
            <p:nvPr/>
          </p:nvSpPr>
          <p:spPr bwMode="auto">
            <a:xfrm>
              <a:off x="2801" y="3484"/>
              <a:ext cx="427" cy="224"/>
            </a:xfrm>
            <a:custGeom>
              <a:avLst/>
              <a:gdLst>
                <a:gd name="T0" fmla="*/ 181 w 181"/>
                <a:gd name="T1" fmla="*/ 40 h 95"/>
                <a:gd name="T2" fmla="*/ 181 w 181"/>
                <a:gd name="T3" fmla="*/ 40 h 95"/>
                <a:gd name="T4" fmla="*/ 181 w 181"/>
                <a:gd name="T5" fmla="*/ 40 h 95"/>
                <a:gd name="T6" fmla="*/ 0 w 181"/>
                <a:gd name="T7" fmla="*/ 0 h 95"/>
                <a:gd name="T8" fmla="*/ 0 w 181"/>
                <a:gd name="T9" fmla="*/ 0 h 95"/>
                <a:gd name="T10" fmla="*/ 95 w 181"/>
                <a:gd name="T11" fmla="*/ 95 h 95"/>
                <a:gd name="T12" fmla="*/ 95 w 181"/>
                <a:gd name="T13" fmla="*/ 95 h 95"/>
                <a:gd name="T14" fmla="*/ 95 w 181"/>
                <a:gd name="T15" fmla="*/ 95 h 95"/>
                <a:gd name="T16" fmla="*/ 95 w 181"/>
                <a:gd name="T17" fmla="*/ 95 h 95"/>
                <a:gd name="T18" fmla="*/ 0 w 181"/>
                <a:gd name="T1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1" h="95">
                  <a:moveTo>
                    <a:pt x="181" y="40"/>
                  </a:moveTo>
                  <a:cubicBezTo>
                    <a:pt x="181" y="40"/>
                    <a:pt x="181" y="40"/>
                    <a:pt x="181" y="40"/>
                  </a:cubicBezTo>
                  <a:cubicBezTo>
                    <a:pt x="181" y="40"/>
                    <a:pt x="181" y="40"/>
                    <a:pt x="181" y="4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42" y="95"/>
                    <a:pt x="95" y="95"/>
                  </a:cubicBezTo>
                  <a:cubicBezTo>
                    <a:pt x="95" y="95"/>
                    <a:pt x="95" y="95"/>
                    <a:pt x="95" y="95"/>
                  </a:cubicBezTo>
                  <a:cubicBezTo>
                    <a:pt x="95" y="95"/>
                    <a:pt x="95" y="95"/>
                    <a:pt x="95" y="95"/>
                  </a:cubicBezTo>
                  <a:cubicBezTo>
                    <a:pt x="95" y="95"/>
                    <a:pt x="95" y="95"/>
                    <a:pt x="95" y="95"/>
                  </a:cubicBezTo>
                  <a:cubicBezTo>
                    <a:pt x="42" y="95"/>
                    <a:pt x="0" y="53"/>
                    <a:pt x="0" y="0"/>
                  </a:cubicBezTo>
                </a:path>
              </a:pathLst>
            </a:custGeom>
            <a:solidFill>
              <a:srgbClr val="E3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57" name="Freeform 44"/>
            <p:cNvSpPr>
              <a:spLocks/>
            </p:cNvSpPr>
            <p:nvPr/>
          </p:nvSpPr>
          <p:spPr bwMode="auto">
            <a:xfrm>
              <a:off x="3027" y="3708"/>
              <a:ext cx="3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0 w 1"/>
                <a:gd name="T4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</a:path>
              </a:pathLst>
            </a:custGeom>
            <a:solidFill>
              <a:srgbClr val="E3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58" name="Freeform 45"/>
            <p:cNvSpPr>
              <a:spLocks/>
            </p:cNvSpPr>
            <p:nvPr/>
          </p:nvSpPr>
          <p:spPr bwMode="auto">
            <a:xfrm>
              <a:off x="3027" y="370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4AC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59" name="Oval 46"/>
            <p:cNvSpPr>
              <a:spLocks noChangeArrowheads="1"/>
            </p:cNvSpPr>
            <p:nvPr/>
          </p:nvSpPr>
          <p:spPr bwMode="auto">
            <a:xfrm>
              <a:off x="3027" y="3708"/>
              <a:ext cx="1" cy="1"/>
            </a:xfrm>
            <a:prstGeom prst="ellipse">
              <a:avLst/>
            </a:prstGeom>
            <a:solidFill>
              <a:srgbClr val="E3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60" name="Freeform 47"/>
            <p:cNvSpPr>
              <a:spLocks/>
            </p:cNvSpPr>
            <p:nvPr/>
          </p:nvSpPr>
          <p:spPr bwMode="auto">
            <a:xfrm>
              <a:off x="3025" y="3708"/>
              <a:ext cx="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</a:path>
              </a:pathLst>
            </a:custGeom>
            <a:solidFill>
              <a:srgbClr val="F4AC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61" name="Freeform 48"/>
            <p:cNvSpPr>
              <a:spLocks/>
            </p:cNvSpPr>
            <p:nvPr/>
          </p:nvSpPr>
          <p:spPr bwMode="auto">
            <a:xfrm>
              <a:off x="3025" y="3708"/>
              <a:ext cx="2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  <a:gd name="T4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3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62" name="Freeform 49"/>
            <p:cNvSpPr>
              <a:spLocks/>
            </p:cNvSpPr>
            <p:nvPr/>
          </p:nvSpPr>
          <p:spPr bwMode="auto">
            <a:xfrm>
              <a:off x="3025" y="239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1516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64" name="Freeform 50"/>
            <p:cNvSpPr>
              <a:spLocks/>
            </p:cNvSpPr>
            <p:nvPr/>
          </p:nvSpPr>
          <p:spPr bwMode="auto">
            <a:xfrm>
              <a:off x="3025" y="239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3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65" name="Freeform 51"/>
            <p:cNvSpPr>
              <a:spLocks/>
            </p:cNvSpPr>
            <p:nvPr/>
          </p:nvSpPr>
          <p:spPr bwMode="auto">
            <a:xfrm>
              <a:off x="3027" y="239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1516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66" name="Freeform 52"/>
            <p:cNvSpPr>
              <a:spLocks noEditPoints="1"/>
            </p:cNvSpPr>
            <p:nvPr/>
          </p:nvSpPr>
          <p:spPr bwMode="auto">
            <a:xfrm>
              <a:off x="3027" y="2390"/>
              <a:ext cx="3" cy="1318"/>
            </a:xfrm>
            <a:custGeom>
              <a:avLst/>
              <a:gdLst>
                <a:gd name="T0" fmla="*/ 0 w 1"/>
                <a:gd name="T1" fmla="*/ 558 h 558"/>
                <a:gd name="T2" fmla="*/ 0 w 1"/>
                <a:gd name="T3" fmla="*/ 558 h 558"/>
                <a:gd name="T4" fmla="*/ 0 w 1"/>
                <a:gd name="T5" fmla="*/ 558 h 558"/>
                <a:gd name="T6" fmla="*/ 1 w 1"/>
                <a:gd name="T7" fmla="*/ 558 h 558"/>
                <a:gd name="T8" fmla="*/ 1 w 1"/>
                <a:gd name="T9" fmla="*/ 558 h 558"/>
                <a:gd name="T10" fmla="*/ 1 w 1"/>
                <a:gd name="T11" fmla="*/ 558 h 558"/>
                <a:gd name="T12" fmla="*/ 1 w 1"/>
                <a:gd name="T13" fmla="*/ 0 h 558"/>
                <a:gd name="T14" fmla="*/ 1 w 1"/>
                <a:gd name="T15" fmla="*/ 0 h 558"/>
                <a:gd name="T16" fmla="*/ 1 w 1"/>
                <a:gd name="T17" fmla="*/ 0 h 558"/>
                <a:gd name="T18" fmla="*/ 0 w 1"/>
                <a:gd name="T19" fmla="*/ 0 h 558"/>
                <a:gd name="T20" fmla="*/ 0 w 1"/>
                <a:gd name="T21" fmla="*/ 0 h 558"/>
                <a:gd name="T22" fmla="*/ 0 w 1"/>
                <a:gd name="T23" fmla="*/ 0 h 558"/>
                <a:gd name="T24" fmla="*/ 0 w 1"/>
                <a:gd name="T25" fmla="*/ 0 h 558"/>
                <a:gd name="T26" fmla="*/ 0 w 1"/>
                <a:gd name="T27" fmla="*/ 0 h 558"/>
                <a:gd name="T28" fmla="*/ 0 w 1"/>
                <a:gd name="T29" fmla="*/ 0 h 558"/>
                <a:gd name="T30" fmla="*/ 0 w 1"/>
                <a:gd name="T31" fmla="*/ 0 h 558"/>
                <a:gd name="T32" fmla="*/ 0 w 1"/>
                <a:gd name="T33" fmla="*/ 0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" h="558">
                  <a:moveTo>
                    <a:pt x="0" y="558"/>
                  </a:move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moveTo>
                    <a:pt x="1" y="558"/>
                  </a:moveTo>
                  <a:cubicBezTo>
                    <a:pt x="1" y="558"/>
                    <a:pt x="1" y="558"/>
                    <a:pt x="1" y="558"/>
                  </a:cubicBezTo>
                  <a:cubicBezTo>
                    <a:pt x="1" y="558"/>
                    <a:pt x="1" y="558"/>
                    <a:pt x="1" y="558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3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67" name="Freeform 53"/>
            <p:cNvSpPr>
              <a:spLocks/>
            </p:cNvSpPr>
            <p:nvPr/>
          </p:nvSpPr>
          <p:spPr bwMode="auto">
            <a:xfrm>
              <a:off x="3027" y="370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4AC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68" name="Oval 54"/>
            <p:cNvSpPr>
              <a:spLocks noChangeArrowheads="1"/>
            </p:cNvSpPr>
            <p:nvPr/>
          </p:nvSpPr>
          <p:spPr bwMode="auto">
            <a:xfrm>
              <a:off x="3027" y="3708"/>
              <a:ext cx="1" cy="1"/>
            </a:xfrm>
            <a:prstGeom prst="ellipse">
              <a:avLst/>
            </a:prstGeom>
            <a:solidFill>
              <a:srgbClr val="E3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69" name="Freeform 55"/>
            <p:cNvSpPr>
              <a:spLocks/>
            </p:cNvSpPr>
            <p:nvPr/>
          </p:nvSpPr>
          <p:spPr bwMode="auto">
            <a:xfrm>
              <a:off x="3025" y="370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4AC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70" name="Freeform 56"/>
            <p:cNvSpPr>
              <a:spLocks/>
            </p:cNvSpPr>
            <p:nvPr/>
          </p:nvSpPr>
          <p:spPr bwMode="auto">
            <a:xfrm>
              <a:off x="3025" y="370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3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71" name="Freeform 57"/>
            <p:cNvSpPr>
              <a:spLocks/>
            </p:cNvSpPr>
            <p:nvPr/>
          </p:nvSpPr>
          <p:spPr bwMode="auto">
            <a:xfrm>
              <a:off x="3025" y="370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C73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72" name="Freeform 58"/>
            <p:cNvSpPr>
              <a:spLocks/>
            </p:cNvSpPr>
            <p:nvPr/>
          </p:nvSpPr>
          <p:spPr bwMode="auto">
            <a:xfrm>
              <a:off x="3025" y="239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1811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73" name="Freeform 59"/>
            <p:cNvSpPr>
              <a:spLocks/>
            </p:cNvSpPr>
            <p:nvPr/>
          </p:nvSpPr>
          <p:spPr bwMode="auto">
            <a:xfrm>
              <a:off x="2801" y="2390"/>
              <a:ext cx="361" cy="1318"/>
            </a:xfrm>
            <a:custGeom>
              <a:avLst/>
              <a:gdLst>
                <a:gd name="T0" fmla="*/ 95 w 153"/>
                <a:gd name="T1" fmla="*/ 0 h 558"/>
                <a:gd name="T2" fmla="*/ 0 w 153"/>
                <a:gd name="T3" fmla="*/ 95 h 558"/>
                <a:gd name="T4" fmla="*/ 0 w 153"/>
                <a:gd name="T5" fmla="*/ 463 h 558"/>
                <a:gd name="T6" fmla="*/ 95 w 153"/>
                <a:gd name="T7" fmla="*/ 558 h 558"/>
                <a:gd name="T8" fmla="*/ 95 w 153"/>
                <a:gd name="T9" fmla="*/ 558 h 558"/>
                <a:gd name="T10" fmla="*/ 95 w 153"/>
                <a:gd name="T11" fmla="*/ 558 h 558"/>
                <a:gd name="T12" fmla="*/ 95 w 153"/>
                <a:gd name="T13" fmla="*/ 558 h 558"/>
                <a:gd name="T14" fmla="*/ 96 w 153"/>
                <a:gd name="T15" fmla="*/ 558 h 558"/>
                <a:gd name="T16" fmla="*/ 96 w 153"/>
                <a:gd name="T17" fmla="*/ 558 h 558"/>
                <a:gd name="T18" fmla="*/ 96 w 153"/>
                <a:gd name="T19" fmla="*/ 558 h 558"/>
                <a:gd name="T20" fmla="*/ 96 w 153"/>
                <a:gd name="T21" fmla="*/ 558 h 558"/>
                <a:gd name="T22" fmla="*/ 97 w 153"/>
                <a:gd name="T23" fmla="*/ 558 h 558"/>
                <a:gd name="T24" fmla="*/ 97 w 153"/>
                <a:gd name="T25" fmla="*/ 558 h 558"/>
                <a:gd name="T26" fmla="*/ 153 w 153"/>
                <a:gd name="T27" fmla="*/ 538 h 558"/>
                <a:gd name="T28" fmla="*/ 137 w 153"/>
                <a:gd name="T29" fmla="*/ 539 h 558"/>
                <a:gd name="T30" fmla="*/ 49 w 153"/>
                <a:gd name="T31" fmla="*/ 451 h 558"/>
                <a:gd name="T32" fmla="*/ 49 w 153"/>
                <a:gd name="T33" fmla="*/ 107 h 558"/>
                <a:gd name="T34" fmla="*/ 137 w 153"/>
                <a:gd name="T35" fmla="*/ 19 h 558"/>
                <a:gd name="T36" fmla="*/ 153 w 153"/>
                <a:gd name="T37" fmla="*/ 20 h 558"/>
                <a:gd name="T38" fmla="*/ 97 w 153"/>
                <a:gd name="T39" fmla="*/ 0 h 558"/>
                <a:gd name="T40" fmla="*/ 97 w 153"/>
                <a:gd name="T41" fmla="*/ 0 h 558"/>
                <a:gd name="T42" fmla="*/ 96 w 153"/>
                <a:gd name="T43" fmla="*/ 0 h 558"/>
                <a:gd name="T44" fmla="*/ 96 w 153"/>
                <a:gd name="T45" fmla="*/ 0 h 558"/>
                <a:gd name="T46" fmla="*/ 96 w 153"/>
                <a:gd name="T47" fmla="*/ 0 h 558"/>
                <a:gd name="T48" fmla="*/ 96 w 153"/>
                <a:gd name="T49" fmla="*/ 0 h 558"/>
                <a:gd name="T50" fmla="*/ 95 w 153"/>
                <a:gd name="T51" fmla="*/ 0 h 558"/>
                <a:gd name="T52" fmla="*/ 95 w 153"/>
                <a:gd name="T53" fmla="*/ 0 h 558"/>
                <a:gd name="T54" fmla="*/ 95 w 153"/>
                <a:gd name="T55" fmla="*/ 0 h 558"/>
                <a:gd name="T56" fmla="*/ 95 w 153"/>
                <a:gd name="T57" fmla="*/ 0 h 558"/>
                <a:gd name="T58" fmla="*/ 95 w 153"/>
                <a:gd name="T59" fmla="*/ 0 h 558"/>
                <a:gd name="T60" fmla="*/ 95 w 153"/>
                <a:gd name="T61" fmla="*/ 0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3" h="558">
                  <a:moveTo>
                    <a:pt x="95" y="0"/>
                  </a:moveTo>
                  <a:cubicBezTo>
                    <a:pt x="42" y="0"/>
                    <a:pt x="0" y="43"/>
                    <a:pt x="0" y="95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0" y="516"/>
                    <a:pt x="42" y="558"/>
                    <a:pt x="95" y="558"/>
                  </a:cubicBezTo>
                  <a:cubicBezTo>
                    <a:pt x="95" y="558"/>
                    <a:pt x="95" y="558"/>
                    <a:pt x="95" y="558"/>
                  </a:cubicBezTo>
                  <a:cubicBezTo>
                    <a:pt x="95" y="558"/>
                    <a:pt x="95" y="558"/>
                    <a:pt x="95" y="558"/>
                  </a:cubicBezTo>
                  <a:cubicBezTo>
                    <a:pt x="95" y="558"/>
                    <a:pt x="95" y="558"/>
                    <a:pt x="95" y="558"/>
                  </a:cubicBezTo>
                  <a:cubicBezTo>
                    <a:pt x="95" y="558"/>
                    <a:pt x="95" y="558"/>
                    <a:pt x="96" y="558"/>
                  </a:cubicBezTo>
                  <a:cubicBezTo>
                    <a:pt x="96" y="558"/>
                    <a:pt x="96" y="558"/>
                    <a:pt x="96" y="558"/>
                  </a:cubicBezTo>
                  <a:cubicBezTo>
                    <a:pt x="96" y="558"/>
                    <a:pt x="96" y="558"/>
                    <a:pt x="96" y="558"/>
                  </a:cubicBezTo>
                  <a:cubicBezTo>
                    <a:pt x="96" y="558"/>
                    <a:pt x="96" y="558"/>
                    <a:pt x="96" y="558"/>
                  </a:cubicBezTo>
                  <a:cubicBezTo>
                    <a:pt x="96" y="558"/>
                    <a:pt x="96" y="558"/>
                    <a:pt x="97" y="558"/>
                  </a:cubicBezTo>
                  <a:cubicBezTo>
                    <a:pt x="97" y="558"/>
                    <a:pt x="97" y="558"/>
                    <a:pt x="97" y="558"/>
                  </a:cubicBezTo>
                  <a:cubicBezTo>
                    <a:pt x="118" y="557"/>
                    <a:pt x="137" y="550"/>
                    <a:pt x="153" y="538"/>
                  </a:cubicBezTo>
                  <a:cubicBezTo>
                    <a:pt x="148" y="539"/>
                    <a:pt x="143" y="539"/>
                    <a:pt x="137" y="539"/>
                  </a:cubicBezTo>
                  <a:cubicBezTo>
                    <a:pt x="88" y="539"/>
                    <a:pt x="49" y="500"/>
                    <a:pt x="49" y="451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9" y="59"/>
                    <a:pt x="88" y="19"/>
                    <a:pt x="137" y="19"/>
                  </a:cubicBezTo>
                  <a:cubicBezTo>
                    <a:pt x="143" y="19"/>
                    <a:pt x="148" y="20"/>
                    <a:pt x="153" y="20"/>
                  </a:cubicBezTo>
                  <a:cubicBezTo>
                    <a:pt x="137" y="8"/>
                    <a:pt x="118" y="1"/>
                    <a:pt x="9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5" y="0"/>
                    <a:pt x="95" y="0"/>
                    <a:pt x="95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74" name="Freeform 60"/>
            <p:cNvSpPr>
              <a:spLocks/>
            </p:cNvSpPr>
            <p:nvPr/>
          </p:nvSpPr>
          <p:spPr bwMode="auto">
            <a:xfrm>
              <a:off x="3131" y="2610"/>
              <a:ext cx="69" cy="829"/>
            </a:xfrm>
            <a:custGeom>
              <a:avLst/>
              <a:gdLst>
                <a:gd name="T0" fmla="*/ 14 w 29"/>
                <a:gd name="T1" fmla="*/ 0 h 351"/>
                <a:gd name="T2" fmla="*/ 0 w 29"/>
                <a:gd name="T3" fmla="*/ 16 h 351"/>
                <a:gd name="T4" fmla="*/ 0 w 29"/>
                <a:gd name="T5" fmla="*/ 335 h 351"/>
                <a:gd name="T6" fmla="*/ 14 w 29"/>
                <a:gd name="T7" fmla="*/ 351 h 351"/>
                <a:gd name="T8" fmla="*/ 29 w 29"/>
                <a:gd name="T9" fmla="*/ 335 h 351"/>
                <a:gd name="T10" fmla="*/ 29 w 29"/>
                <a:gd name="T11" fmla="*/ 16 h 351"/>
                <a:gd name="T12" fmla="*/ 14 w 29"/>
                <a:gd name="T13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351">
                  <a:moveTo>
                    <a:pt x="14" y="0"/>
                  </a:moveTo>
                  <a:cubicBezTo>
                    <a:pt x="6" y="0"/>
                    <a:pt x="0" y="7"/>
                    <a:pt x="0" y="16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0" y="344"/>
                    <a:pt x="6" y="351"/>
                    <a:pt x="14" y="351"/>
                  </a:cubicBezTo>
                  <a:cubicBezTo>
                    <a:pt x="22" y="351"/>
                    <a:pt x="29" y="344"/>
                    <a:pt x="29" y="335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7"/>
                    <a:pt x="22" y="0"/>
                    <a:pt x="14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442522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100+ things to do in doors / in the garden</a:t>
            </a:r>
            <a:br>
              <a:rPr lang="en-GB" dirty="0"/>
            </a:b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3B7A6-5C35-41B5-B4ED-CC62B94D83ED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6FE903-C87A-475D-A5D5-6ED389955D49}" type="datetime4">
              <a:rPr lang="en-GB" altLang="en-US" smtClean="0"/>
              <a:pPr/>
              <a:t>30 April 2020</a:t>
            </a:fld>
            <a:endParaRPr lang="en-GB" altLang="en-US"/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 bwMode="auto">
          <a:xfrm>
            <a:off x="7329646" y="1282701"/>
            <a:ext cx="3104198" cy="1709328"/>
            <a:chOff x="488" y="765"/>
            <a:chExt cx="5074" cy="2794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828" y="765"/>
              <a:ext cx="4559" cy="2216"/>
            </a:xfrm>
            <a:custGeom>
              <a:avLst/>
              <a:gdLst>
                <a:gd name="T0" fmla="*/ 965 w 1930"/>
                <a:gd name="T1" fmla="*/ 95 h 938"/>
                <a:gd name="T2" fmla="*/ 1842 w 1930"/>
                <a:gd name="T3" fmla="*/ 938 h 938"/>
                <a:gd name="T4" fmla="*/ 1930 w 1930"/>
                <a:gd name="T5" fmla="*/ 938 h 938"/>
                <a:gd name="T6" fmla="*/ 965 w 1930"/>
                <a:gd name="T7" fmla="*/ 0 h 938"/>
                <a:gd name="T8" fmla="*/ 0 w 1930"/>
                <a:gd name="T9" fmla="*/ 938 h 938"/>
                <a:gd name="T10" fmla="*/ 87 w 1930"/>
                <a:gd name="T11" fmla="*/ 938 h 938"/>
                <a:gd name="T12" fmla="*/ 965 w 1930"/>
                <a:gd name="T13" fmla="*/ 95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30" h="938">
                  <a:moveTo>
                    <a:pt x="965" y="95"/>
                  </a:moveTo>
                  <a:cubicBezTo>
                    <a:pt x="1449" y="95"/>
                    <a:pt x="1842" y="472"/>
                    <a:pt x="1842" y="938"/>
                  </a:cubicBezTo>
                  <a:cubicBezTo>
                    <a:pt x="1930" y="938"/>
                    <a:pt x="1930" y="938"/>
                    <a:pt x="1930" y="938"/>
                  </a:cubicBezTo>
                  <a:cubicBezTo>
                    <a:pt x="1930" y="420"/>
                    <a:pt x="1498" y="0"/>
                    <a:pt x="965" y="0"/>
                  </a:cubicBezTo>
                  <a:cubicBezTo>
                    <a:pt x="432" y="0"/>
                    <a:pt x="0" y="420"/>
                    <a:pt x="0" y="938"/>
                  </a:cubicBezTo>
                  <a:cubicBezTo>
                    <a:pt x="87" y="938"/>
                    <a:pt x="87" y="938"/>
                    <a:pt x="87" y="938"/>
                  </a:cubicBezTo>
                  <a:cubicBezTo>
                    <a:pt x="87" y="472"/>
                    <a:pt x="480" y="95"/>
                    <a:pt x="965" y="95"/>
                  </a:cubicBezTo>
                  <a:close/>
                </a:path>
              </a:pathLst>
            </a:custGeom>
            <a:solidFill>
              <a:srgbClr val="BA2C2B">
                <a:alpha val="89804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1034" y="989"/>
              <a:ext cx="4145" cy="1992"/>
            </a:xfrm>
            <a:custGeom>
              <a:avLst/>
              <a:gdLst>
                <a:gd name="T0" fmla="*/ 878 w 1755"/>
                <a:gd name="T1" fmla="*/ 0 h 843"/>
                <a:gd name="T2" fmla="*/ 0 w 1755"/>
                <a:gd name="T3" fmla="*/ 843 h 843"/>
                <a:gd name="T4" fmla="*/ 99 w 1755"/>
                <a:gd name="T5" fmla="*/ 843 h 843"/>
                <a:gd name="T6" fmla="*/ 878 w 1755"/>
                <a:gd name="T7" fmla="*/ 90 h 843"/>
                <a:gd name="T8" fmla="*/ 1657 w 1755"/>
                <a:gd name="T9" fmla="*/ 843 h 843"/>
                <a:gd name="T10" fmla="*/ 1755 w 1755"/>
                <a:gd name="T11" fmla="*/ 843 h 843"/>
                <a:gd name="T12" fmla="*/ 878 w 1755"/>
                <a:gd name="T13" fmla="*/ 0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5" h="843">
                  <a:moveTo>
                    <a:pt x="878" y="0"/>
                  </a:moveTo>
                  <a:cubicBezTo>
                    <a:pt x="393" y="0"/>
                    <a:pt x="0" y="377"/>
                    <a:pt x="0" y="843"/>
                  </a:cubicBezTo>
                  <a:cubicBezTo>
                    <a:pt x="99" y="843"/>
                    <a:pt x="99" y="843"/>
                    <a:pt x="99" y="843"/>
                  </a:cubicBezTo>
                  <a:cubicBezTo>
                    <a:pt x="99" y="427"/>
                    <a:pt x="448" y="90"/>
                    <a:pt x="878" y="90"/>
                  </a:cubicBezTo>
                  <a:cubicBezTo>
                    <a:pt x="1308" y="90"/>
                    <a:pt x="1657" y="427"/>
                    <a:pt x="1657" y="843"/>
                  </a:cubicBezTo>
                  <a:cubicBezTo>
                    <a:pt x="1755" y="843"/>
                    <a:pt x="1755" y="843"/>
                    <a:pt x="1755" y="843"/>
                  </a:cubicBezTo>
                  <a:cubicBezTo>
                    <a:pt x="1755" y="377"/>
                    <a:pt x="1362" y="0"/>
                    <a:pt x="878" y="0"/>
                  </a:cubicBezTo>
                  <a:close/>
                </a:path>
              </a:pathLst>
            </a:custGeom>
            <a:solidFill>
              <a:srgbClr val="F481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267" y="1202"/>
              <a:ext cx="3681" cy="1779"/>
            </a:xfrm>
            <a:custGeom>
              <a:avLst/>
              <a:gdLst>
                <a:gd name="T0" fmla="*/ 779 w 1558"/>
                <a:gd name="T1" fmla="*/ 84 h 753"/>
                <a:gd name="T2" fmla="*/ 1465 w 1558"/>
                <a:gd name="T3" fmla="*/ 753 h 753"/>
                <a:gd name="T4" fmla="*/ 1558 w 1558"/>
                <a:gd name="T5" fmla="*/ 753 h 753"/>
                <a:gd name="T6" fmla="*/ 779 w 1558"/>
                <a:gd name="T7" fmla="*/ 0 h 753"/>
                <a:gd name="T8" fmla="*/ 0 w 1558"/>
                <a:gd name="T9" fmla="*/ 753 h 753"/>
                <a:gd name="T10" fmla="*/ 93 w 1558"/>
                <a:gd name="T11" fmla="*/ 753 h 753"/>
                <a:gd name="T12" fmla="*/ 779 w 1558"/>
                <a:gd name="T13" fmla="*/ 84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8" h="753">
                  <a:moveTo>
                    <a:pt x="779" y="84"/>
                  </a:moveTo>
                  <a:cubicBezTo>
                    <a:pt x="1158" y="84"/>
                    <a:pt x="1465" y="383"/>
                    <a:pt x="1465" y="753"/>
                  </a:cubicBezTo>
                  <a:cubicBezTo>
                    <a:pt x="1558" y="753"/>
                    <a:pt x="1558" y="753"/>
                    <a:pt x="1558" y="753"/>
                  </a:cubicBezTo>
                  <a:cubicBezTo>
                    <a:pt x="1558" y="337"/>
                    <a:pt x="1209" y="0"/>
                    <a:pt x="779" y="0"/>
                  </a:cubicBezTo>
                  <a:cubicBezTo>
                    <a:pt x="349" y="0"/>
                    <a:pt x="0" y="337"/>
                    <a:pt x="0" y="753"/>
                  </a:cubicBezTo>
                  <a:cubicBezTo>
                    <a:pt x="93" y="753"/>
                    <a:pt x="93" y="753"/>
                    <a:pt x="93" y="753"/>
                  </a:cubicBezTo>
                  <a:cubicBezTo>
                    <a:pt x="93" y="383"/>
                    <a:pt x="400" y="84"/>
                    <a:pt x="779" y="84"/>
                  </a:cubicBezTo>
                  <a:close/>
                </a:path>
              </a:pathLst>
            </a:custGeom>
            <a:solidFill>
              <a:srgbClr val="FBAE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487" y="1400"/>
              <a:ext cx="3241" cy="1581"/>
            </a:xfrm>
            <a:custGeom>
              <a:avLst/>
              <a:gdLst>
                <a:gd name="T0" fmla="*/ 686 w 1372"/>
                <a:gd name="T1" fmla="*/ 0 h 669"/>
                <a:gd name="T2" fmla="*/ 0 w 1372"/>
                <a:gd name="T3" fmla="*/ 669 h 669"/>
                <a:gd name="T4" fmla="*/ 98 w 1372"/>
                <a:gd name="T5" fmla="*/ 669 h 669"/>
                <a:gd name="T6" fmla="*/ 686 w 1372"/>
                <a:gd name="T7" fmla="*/ 90 h 669"/>
                <a:gd name="T8" fmla="*/ 1274 w 1372"/>
                <a:gd name="T9" fmla="*/ 669 h 669"/>
                <a:gd name="T10" fmla="*/ 1372 w 1372"/>
                <a:gd name="T11" fmla="*/ 669 h 669"/>
                <a:gd name="T12" fmla="*/ 686 w 1372"/>
                <a:gd name="T13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2" h="669">
                  <a:moveTo>
                    <a:pt x="686" y="0"/>
                  </a:moveTo>
                  <a:cubicBezTo>
                    <a:pt x="307" y="0"/>
                    <a:pt x="0" y="299"/>
                    <a:pt x="0" y="669"/>
                  </a:cubicBezTo>
                  <a:cubicBezTo>
                    <a:pt x="98" y="669"/>
                    <a:pt x="98" y="669"/>
                    <a:pt x="98" y="669"/>
                  </a:cubicBezTo>
                  <a:cubicBezTo>
                    <a:pt x="98" y="349"/>
                    <a:pt x="361" y="90"/>
                    <a:pt x="686" y="90"/>
                  </a:cubicBezTo>
                  <a:cubicBezTo>
                    <a:pt x="1010" y="90"/>
                    <a:pt x="1274" y="349"/>
                    <a:pt x="1274" y="669"/>
                  </a:cubicBezTo>
                  <a:cubicBezTo>
                    <a:pt x="1372" y="669"/>
                    <a:pt x="1372" y="669"/>
                    <a:pt x="1372" y="669"/>
                  </a:cubicBezTo>
                  <a:cubicBezTo>
                    <a:pt x="1372" y="299"/>
                    <a:pt x="1065" y="0"/>
                    <a:pt x="686" y="0"/>
                  </a:cubicBezTo>
                  <a:close/>
                </a:path>
              </a:pathLst>
            </a:custGeom>
            <a:solidFill>
              <a:srgbClr val="B2B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719" y="1613"/>
              <a:ext cx="2778" cy="1368"/>
            </a:xfrm>
            <a:custGeom>
              <a:avLst/>
              <a:gdLst>
                <a:gd name="T0" fmla="*/ 588 w 1176"/>
                <a:gd name="T1" fmla="*/ 90 h 579"/>
                <a:gd name="T2" fmla="*/ 1094 w 1176"/>
                <a:gd name="T3" fmla="*/ 579 h 579"/>
                <a:gd name="T4" fmla="*/ 1176 w 1176"/>
                <a:gd name="T5" fmla="*/ 579 h 579"/>
                <a:gd name="T6" fmla="*/ 588 w 1176"/>
                <a:gd name="T7" fmla="*/ 0 h 579"/>
                <a:gd name="T8" fmla="*/ 0 w 1176"/>
                <a:gd name="T9" fmla="*/ 579 h 579"/>
                <a:gd name="T10" fmla="*/ 82 w 1176"/>
                <a:gd name="T11" fmla="*/ 579 h 579"/>
                <a:gd name="T12" fmla="*/ 588 w 1176"/>
                <a:gd name="T13" fmla="*/ 90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6" h="579">
                  <a:moveTo>
                    <a:pt x="588" y="90"/>
                  </a:moveTo>
                  <a:cubicBezTo>
                    <a:pt x="867" y="90"/>
                    <a:pt x="1094" y="309"/>
                    <a:pt x="1094" y="579"/>
                  </a:cubicBezTo>
                  <a:cubicBezTo>
                    <a:pt x="1176" y="579"/>
                    <a:pt x="1176" y="579"/>
                    <a:pt x="1176" y="579"/>
                  </a:cubicBezTo>
                  <a:cubicBezTo>
                    <a:pt x="1176" y="259"/>
                    <a:pt x="912" y="0"/>
                    <a:pt x="588" y="0"/>
                  </a:cubicBezTo>
                  <a:cubicBezTo>
                    <a:pt x="263" y="0"/>
                    <a:pt x="0" y="259"/>
                    <a:pt x="0" y="579"/>
                  </a:cubicBezTo>
                  <a:cubicBezTo>
                    <a:pt x="82" y="579"/>
                    <a:pt x="82" y="579"/>
                    <a:pt x="82" y="579"/>
                  </a:cubicBezTo>
                  <a:cubicBezTo>
                    <a:pt x="82" y="309"/>
                    <a:pt x="309" y="90"/>
                    <a:pt x="588" y="9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912" y="1826"/>
              <a:ext cx="2391" cy="1155"/>
            </a:xfrm>
            <a:custGeom>
              <a:avLst/>
              <a:gdLst>
                <a:gd name="T0" fmla="*/ 506 w 1012"/>
                <a:gd name="T1" fmla="*/ 0 h 489"/>
                <a:gd name="T2" fmla="*/ 0 w 1012"/>
                <a:gd name="T3" fmla="*/ 489 h 489"/>
                <a:gd name="T4" fmla="*/ 77 w 1012"/>
                <a:gd name="T5" fmla="*/ 489 h 489"/>
                <a:gd name="T6" fmla="*/ 506 w 1012"/>
                <a:gd name="T7" fmla="*/ 73 h 489"/>
                <a:gd name="T8" fmla="*/ 935 w 1012"/>
                <a:gd name="T9" fmla="*/ 489 h 489"/>
                <a:gd name="T10" fmla="*/ 1012 w 1012"/>
                <a:gd name="T11" fmla="*/ 489 h 489"/>
                <a:gd name="T12" fmla="*/ 506 w 1012"/>
                <a:gd name="T13" fmla="*/ 0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2" h="489">
                  <a:moveTo>
                    <a:pt x="506" y="0"/>
                  </a:moveTo>
                  <a:cubicBezTo>
                    <a:pt x="227" y="0"/>
                    <a:pt x="0" y="219"/>
                    <a:pt x="0" y="489"/>
                  </a:cubicBezTo>
                  <a:cubicBezTo>
                    <a:pt x="77" y="489"/>
                    <a:pt x="77" y="489"/>
                    <a:pt x="77" y="489"/>
                  </a:cubicBezTo>
                  <a:cubicBezTo>
                    <a:pt x="77" y="259"/>
                    <a:pt x="269" y="73"/>
                    <a:pt x="506" y="73"/>
                  </a:cubicBezTo>
                  <a:cubicBezTo>
                    <a:pt x="743" y="73"/>
                    <a:pt x="935" y="259"/>
                    <a:pt x="935" y="489"/>
                  </a:cubicBezTo>
                  <a:cubicBezTo>
                    <a:pt x="1012" y="489"/>
                    <a:pt x="1012" y="489"/>
                    <a:pt x="1012" y="489"/>
                  </a:cubicBezTo>
                  <a:cubicBezTo>
                    <a:pt x="1012" y="219"/>
                    <a:pt x="785" y="0"/>
                    <a:pt x="5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094" y="1998"/>
              <a:ext cx="2027" cy="983"/>
            </a:xfrm>
            <a:custGeom>
              <a:avLst/>
              <a:gdLst>
                <a:gd name="T0" fmla="*/ 429 w 858"/>
                <a:gd name="T1" fmla="*/ 83 h 416"/>
                <a:gd name="T2" fmla="*/ 772 w 858"/>
                <a:gd name="T3" fmla="*/ 416 h 416"/>
                <a:gd name="T4" fmla="*/ 858 w 858"/>
                <a:gd name="T5" fmla="*/ 416 h 416"/>
                <a:gd name="T6" fmla="*/ 429 w 858"/>
                <a:gd name="T7" fmla="*/ 0 h 416"/>
                <a:gd name="T8" fmla="*/ 0 w 858"/>
                <a:gd name="T9" fmla="*/ 416 h 416"/>
                <a:gd name="T10" fmla="*/ 86 w 858"/>
                <a:gd name="T11" fmla="*/ 416 h 416"/>
                <a:gd name="T12" fmla="*/ 429 w 858"/>
                <a:gd name="T13" fmla="*/ 83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8" h="416">
                  <a:moveTo>
                    <a:pt x="429" y="83"/>
                  </a:moveTo>
                  <a:cubicBezTo>
                    <a:pt x="618" y="83"/>
                    <a:pt x="772" y="232"/>
                    <a:pt x="772" y="416"/>
                  </a:cubicBezTo>
                  <a:cubicBezTo>
                    <a:pt x="858" y="416"/>
                    <a:pt x="858" y="416"/>
                    <a:pt x="858" y="416"/>
                  </a:cubicBezTo>
                  <a:cubicBezTo>
                    <a:pt x="858" y="186"/>
                    <a:pt x="666" y="0"/>
                    <a:pt x="429" y="0"/>
                  </a:cubicBezTo>
                  <a:cubicBezTo>
                    <a:pt x="192" y="0"/>
                    <a:pt x="0" y="186"/>
                    <a:pt x="0" y="416"/>
                  </a:cubicBezTo>
                  <a:cubicBezTo>
                    <a:pt x="86" y="416"/>
                    <a:pt x="86" y="416"/>
                    <a:pt x="86" y="416"/>
                  </a:cubicBezTo>
                  <a:cubicBezTo>
                    <a:pt x="86" y="232"/>
                    <a:pt x="240" y="83"/>
                    <a:pt x="429" y="83"/>
                  </a:cubicBezTo>
                  <a:close/>
                </a:path>
              </a:pathLst>
            </a:custGeom>
            <a:solidFill>
              <a:srgbClr val="9320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488" y="2489"/>
              <a:ext cx="1998" cy="981"/>
            </a:xfrm>
            <a:custGeom>
              <a:avLst/>
              <a:gdLst>
                <a:gd name="T0" fmla="*/ 730 w 846"/>
                <a:gd name="T1" fmla="*/ 177 h 415"/>
                <a:gd name="T2" fmla="*/ 727 w 846"/>
                <a:gd name="T3" fmla="*/ 177 h 415"/>
                <a:gd name="T4" fmla="*/ 518 w 846"/>
                <a:gd name="T5" fmla="*/ 0 h 415"/>
                <a:gd name="T6" fmla="*/ 317 w 846"/>
                <a:gd name="T7" fmla="*/ 143 h 415"/>
                <a:gd name="T8" fmla="*/ 259 w 846"/>
                <a:gd name="T9" fmla="*/ 133 h 415"/>
                <a:gd name="T10" fmla="*/ 109 w 846"/>
                <a:gd name="T11" fmla="*/ 267 h 415"/>
                <a:gd name="T12" fmla="*/ 109 w 846"/>
                <a:gd name="T13" fmla="*/ 267 h 415"/>
                <a:gd name="T14" fmla="*/ 102 w 846"/>
                <a:gd name="T15" fmla="*/ 267 h 415"/>
                <a:gd name="T16" fmla="*/ 0 w 846"/>
                <a:gd name="T17" fmla="*/ 334 h 415"/>
                <a:gd name="T18" fmla="*/ 102 w 846"/>
                <a:gd name="T19" fmla="*/ 402 h 415"/>
                <a:gd name="T20" fmla="*/ 178 w 846"/>
                <a:gd name="T21" fmla="*/ 380 h 415"/>
                <a:gd name="T22" fmla="*/ 259 w 846"/>
                <a:gd name="T23" fmla="*/ 402 h 415"/>
                <a:gd name="T24" fmla="*/ 371 w 846"/>
                <a:gd name="T25" fmla="*/ 357 h 415"/>
                <a:gd name="T26" fmla="*/ 518 w 846"/>
                <a:gd name="T27" fmla="*/ 415 h 415"/>
                <a:gd name="T28" fmla="*/ 659 w 846"/>
                <a:gd name="T29" fmla="*/ 363 h 415"/>
                <a:gd name="T30" fmla="*/ 730 w 846"/>
                <a:gd name="T31" fmla="*/ 385 h 415"/>
                <a:gd name="T32" fmla="*/ 846 w 846"/>
                <a:gd name="T33" fmla="*/ 281 h 415"/>
                <a:gd name="T34" fmla="*/ 730 w 846"/>
                <a:gd name="T35" fmla="*/ 177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46" h="415">
                  <a:moveTo>
                    <a:pt x="730" y="177"/>
                  </a:moveTo>
                  <a:cubicBezTo>
                    <a:pt x="729" y="177"/>
                    <a:pt x="728" y="177"/>
                    <a:pt x="727" y="177"/>
                  </a:cubicBezTo>
                  <a:cubicBezTo>
                    <a:pt x="712" y="77"/>
                    <a:pt x="625" y="0"/>
                    <a:pt x="518" y="0"/>
                  </a:cubicBezTo>
                  <a:cubicBezTo>
                    <a:pt x="425" y="0"/>
                    <a:pt x="345" y="60"/>
                    <a:pt x="317" y="143"/>
                  </a:cubicBezTo>
                  <a:cubicBezTo>
                    <a:pt x="300" y="136"/>
                    <a:pt x="280" y="133"/>
                    <a:pt x="259" y="133"/>
                  </a:cubicBezTo>
                  <a:cubicBezTo>
                    <a:pt x="176" y="133"/>
                    <a:pt x="109" y="193"/>
                    <a:pt x="109" y="267"/>
                  </a:cubicBezTo>
                  <a:cubicBezTo>
                    <a:pt x="109" y="267"/>
                    <a:pt x="109" y="267"/>
                    <a:pt x="109" y="267"/>
                  </a:cubicBezTo>
                  <a:cubicBezTo>
                    <a:pt x="107" y="267"/>
                    <a:pt x="105" y="267"/>
                    <a:pt x="102" y="267"/>
                  </a:cubicBezTo>
                  <a:cubicBezTo>
                    <a:pt x="46" y="267"/>
                    <a:pt x="0" y="297"/>
                    <a:pt x="0" y="334"/>
                  </a:cubicBezTo>
                  <a:cubicBezTo>
                    <a:pt x="0" y="372"/>
                    <a:pt x="46" y="402"/>
                    <a:pt x="102" y="402"/>
                  </a:cubicBezTo>
                  <a:cubicBezTo>
                    <a:pt x="132" y="402"/>
                    <a:pt x="159" y="393"/>
                    <a:pt x="178" y="380"/>
                  </a:cubicBezTo>
                  <a:cubicBezTo>
                    <a:pt x="201" y="394"/>
                    <a:pt x="229" y="402"/>
                    <a:pt x="259" y="402"/>
                  </a:cubicBezTo>
                  <a:cubicBezTo>
                    <a:pt x="304" y="402"/>
                    <a:pt x="344" y="384"/>
                    <a:pt x="371" y="357"/>
                  </a:cubicBezTo>
                  <a:cubicBezTo>
                    <a:pt x="409" y="393"/>
                    <a:pt x="461" y="415"/>
                    <a:pt x="518" y="415"/>
                  </a:cubicBezTo>
                  <a:cubicBezTo>
                    <a:pt x="572" y="415"/>
                    <a:pt x="621" y="396"/>
                    <a:pt x="659" y="363"/>
                  </a:cubicBezTo>
                  <a:cubicBezTo>
                    <a:pt x="678" y="377"/>
                    <a:pt x="703" y="385"/>
                    <a:pt x="730" y="385"/>
                  </a:cubicBezTo>
                  <a:cubicBezTo>
                    <a:pt x="794" y="385"/>
                    <a:pt x="846" y="338"/>
                    <a:pt x="846" y="281"/>
                  </a:cubicBezTo>
                  <a:cubicBezTo>
                    <a:pt x="846" y="224"/>
                    <a:pt x="794" y="177"/>
                    <a:pt x="730" y="177"/>
                  </a:cubicBezTo>
                  <a:close/>
                </a:path>
              </a:pathLst>
            </a:custGeom>
            <a:solidFill>
              <a:srgbClr val="BC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488" y="2579"/>
              <a:ext cx="1998" cy="980"/>
            </a:xfrm>
            <a:custGeom>
              <a:avLst/>
              <a:gdLst>
                <a:gd name="T0" fmla="*/ 730 w 846"/>
                <a:gd name="T1" fmla="*/ 177 h 415"/>
                <a:gd name="T2" fmla="*/ 727 w 846"/>
                <a:gd name="T3" fmla="*/ 177 h 415"/>
                <a:gd name="T4" fmla="*/ 518 w 846"/>
                <a:gd name="T5" fmla="*/ 0 h 415"/>
                <a:gd name="T6" fmla="*/ 317 w 846"/>
                <a:gd name="T7" fmla="*/ 143 h 415"/>
                <a:gd name="T8" fmla="*/ 259 w 846"/>
                <a:gd name="T9" fmla="*/ 133 h 415"/>
                <a:gd name="T10" fmla="*/ 109 w 846"/>
                <a:gd name="T11" fmla="*/ 267 h 415"/>
                <a:gd name="T12" fmla="*/ 109 w 846"/>
                <a:gd name="T13" fmla="*/ 267 h 415"/>
                <a:gd name="T14" fmla="*/ 102 w 846"/>
                <a:gd name="T15" fmla="*/ 267 h 415"/>
                <a:gd name="T16" fmla="*/ 0 w 846"/>
                <a:gd name="T17" fmla="*/ 334 h 415"/>
                <a:gd name="T18" fmla="*/ 102 w 846"/>
                <a:gd name="T19" fmla="*/ 402 h 415"/>
                <a:gd name="T20" fmla="*/ 178 w 846"/>
                <a:gd name="T21" fmla="*/ 380 h 415"/>
                <a:gd name="T22" fmla="*/ 259 w 846"/>
                <a:gd name="T23" fmla="*/ 402 h 415"/>
                <a:gd name="T24" fmla="*/ 371 w 846"/>
                <a:gd name="T25" fmla="*/ 357 h 415"/>
                <a:gd name="T26" fmla="*/ 518 w 846"/>
                <a:gd name="T27" fmla="*/ 415 h 415"/>
                <a:gd name="T28" fmla="*/ 659 w 846"/>
                <a:gd name="T29" fmla="*/ 363 h 415"/>
                <a:gd name="T30" fmla="*/ 730 w 846"/>
                <a:gd name="T31" fmla="*/ 385 h 415"/>
                <a:gd name="T32" fmla="*/ 846 w 846"/>
                <a:gd name="T33" fmla="*/ 281 h 415"/>
                <a:gd name="T34" fmla="*/ 730 w 846"/>
                <a:gd name="T35" fmla="*/ 177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46" h="415">
                  <a:moveTo>
                    <a:pt x="730" y="177"/>
                  </a:moveTo>
                  <a:cubicBezTo>
                    <a:pt x="729" y="177"/>
                    <a:pt x="728" y="177"/>
                    <a:pt x="727" y="177"/>
                  </a:cubicBezTo>
                  <a:cubicBezTo>
                    <a:pt x="712" y="77"/>
                    <a:pt x="625" y="0"/>
                    <a:pt x="518" y="0"/>
                  </a:cubicBezTo>
                  <a:cubicBezTo>
                    <a:pt x="425" y="0"/>
                    <a:pt x="345" y="60"/>
                    <a:pt x="317" y="143"/>
                  </a:cubicBezTo>
                  <a:cubicBezTo>
                    <a:pt x="300" y="136"/>
                    <a:pt x="280" y="133"/>
                    <a:pt x="259" y="133"/>
                  </a:cubicBezTo>
                  <a:cubicBezTo>
                    <a:pt x="176" y="133"/>
                    <a:pt x="109" y="193"/>
                    <a:pt x="109" y="267"/>
                  </a:cubicBezTo>
                  <a:cubicBezTo>
                    <a:pt x="109" y="267"/>
                    <a:pt x="109" y="267"/>
                    <a:pt x="109" y="267"/>
                  </a:cubicBezTo>
                  <a:cubicBezTo>
                    <a:pt x="107" y="267"/>
                    <a:pt x="105" y="267"/>
                    <a:pt x="102" y="267"/>
                  </a:cubicBezTo>
                  <a:cubicBezTo>
                    <a:pt x="46" y="267"/>
                    <a:pt x="0" y="297"/>
                    <a:pt x="0" y="334"/>
                  </a:cubicBezTo>
                  <a:cubicBezTo>
                    <a:pt x="0" y="371"/>
                    <a:pt x="46" y="402"/>
                    <a:pt x="102" y="402"/>
                  </a:cubicBezTo>
                  <a:cubicBezTo>
                    <a:pt x="132" y="402"/>
                    <a:pt x="159" y="393"/>
                    <a:pt x="178" y="380"/>
                  </a:cubicBezTo>
                  <a:cubicBezTo>
                    <a:pt x="201" y="394"/>
                    <a:pt x="229" y="402"/>
                    <a:pt x="259" y="402"/>
                  </a:cubicBezTo>
                  <a:cubicBezTo>
                    <a:pt x="304" y="402"/>
                    <a:pt x="344" y="384"/>
                    <a:pt x="371" y="357"/>
                  </a:cubicBezTo>
                  <a:cubicBezTo>
                    <a:pt x="409" y="393"/>
                    <a:pt x="461" y="415"/>
                    <a:pt x="518" y="415"/>
                  </a:cubicBezTo>
                  <a:cubicBezTo>
                    <a:pt x="572" y="415"/>
                    <a:pt x="621" y="396"/>
                    <a:pt x="659" y="363"/>
                  </a:cubicBezTo>
                  <a:cubicBezTo>
                    <a:pt x="678" y="377"/>
                    <a:pt x="703" y="385"/>
                    <a:pt x="730" y="385"/>
                  </a:cubicBezTo>
                  <a:cubicBezTo>
                    <a:pt x="794" y="385"/>
                    <a:pt x="846" y="338"/>
                    <a:pt x="846" y="281"/>
                  </a:cubicBezTo>
                  <a:cubicBezTo>
                    <a:pt x="846" y="224"/>
                    <a:pt x="794" y="177"/>
                    <a:pt x="730" y="177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88" y="2489"/>
              <a:ext cx="1998" cy="834"/>
            </a:xfrm>
            <a:custGeom>
              <a:avLst/>
              <a:gdLst>
                <a:gd name="T0" fmla="*/ 102 w 846"/>
                <a:gd name="T1" fmla="*/ 305 h 353"/>
                <a:gd name="T2" fmla="*/ 109 w 846"/>
                <a:gd name="T3" fmla="*/ 305 h 353"/>
                <a:gd name="T4" fmla="*/ 109 w 846"/>
                <a:gd name="T5" fmla="*/ 305 h 353"/>
                <a:gd name="T6" fmla="*/ 259 w 846"/>
                <a:gd name="T7" fmla="*/ 171 h 353"/>
                <a:gd name="T8" fmla="*/ 317 w 846"/>
                <a:gd name="T9" fmla="*/ 181 h 353"/>
                <a:gd name="T10" fmla="*/ 518 w 846"/>
                <a:gd name="T11" fmla="*/ 38 h 353"/>
                <a:gd name="T12" fmla="*/ 727 w 846"/>
                <a:gd name="T13" fmla="*/ 215 h 353"/>
                <a:gd name="T14" fmla="*/ 730 w 846"/>
                <a:gd name="T15" fmla="*/ 215 h 353"/>
                <a:gd name="T16" fmla="*/ 844 w 846"/>
                <a:gd name="T17" fmla="*/ 300 h 353"/>
                <a:gd name="T18" fmla="*/ 846 w 846"/>
                <a:gd name="T19" fmla="*/ 281 h 353"/>
                <a:gd name="T20" fmla="*/ 730 w 846"/>
                <a:gd name="T21" fmla="*/ 177 h 353"/>
                <a:gd name="T22" fmla="*/ 727 w 846"/>
                <a:gd name="T23" fmla="*/ 177 h 353"/>
                <a:gd name="T24" fmla="*/ 518 w 846"/>
                <a:gd name="T25" fmla="*/ 0 h 353"/>
                <a:gd name="T26" fmla="*/ 317 w 846"/>
                <a:gd name="T27" fmla="*/ 143 h 353"/>
                <a:gd name="T28" fmla="*/ 259 w 846"/>
                <a:gd name="T29" fmla="*/ 133 h 353"/>
                <a:gd name="T30" fmla="*/ 109 w 846"/>
                <a:gd name="T31" fmla="*/ 267 h 353"/>
                <a:gd name="T32" fmla="*/ 109 w 846"/>
                <a:gd name="T33" fmla="*/ 267 h 353"/>
                <a:gd name="T34" fmla="*/ 102 w 846"/>
                <a:gd name="T35" fmla="*/ 267 h 353"/>
                <a:gd name="T36" fmla="*/ 0 w 846"/>
                <a:gd name="T37" fmla="*/ 334 h 353"/>
                <a:gd name="T38" fmla="*/ 4 w 846"/>
                <a:gd name="T39" fmla="*/ 353 h 353"/>
                <a:gd name="T40" fmla="*/ 102 w 846"/>
                <a:gd name="T41" fmla="*/ 305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46" h="353">
                  <a:moveTo>
                    <a:pt x="102" y="305"/>
                  </a:moveTo>
                  <a:cubicBezTo>
                    <a:pt x="105" y="305"/>
                    <a:pt x="107" y="305"/>
                    <a:pt x="109" y="305"/>
                  </a:cubicBezTo>
                  <a:cubicBezTo>
                    <a:pt x="109" y="305"/>
                    <a:pt x="109" y="305"/>
                    <a:pt x="109" y="305"/>
                  </a:cubicBezTo>
                  <a:cubicBezTo>
                    <a:pt x="109" y="231"/>
                    <a:pt x="176" y="171"/>
                    <a:pt x="259" y="171"/>
                  </a:cubicBezTo>
                  <a:cubicBezTo>
                    <a:pt x="280" y="171"/>
                    <a:pt x="300" y="174"/>
                    <a:pt x="317" y="181"/>
                  </a:cubicBezTo>
                  <a:cubicBezTo>
                    <a:pt x="345" y="98"/>
                    <a:pt x="425" y="38"/>
                    <a:pt x="518" y="38"/>
                  </a:cubicBezTo>
                  <a:cubicBezTo>
                    <a:pt x="625" y="38"/>
                    <a:pt x="712" y="115"/>
                    <a:pt x="727" y="215"/>
                  </a:cubicBezTo>
                  <a:cubicBezTo>
                    <a:pt x="728" y="215"/>
                    <a:pt x="729" y="215"/>
                    <a:pt x="730" y="215"/>
                  </a:cubicBezTo>
                  <a:cubicBezTo>
                    <a:pt x="787" y="215"/>
                    <a:pt x="834" y="252"/>
                    <a:pt x="844" y="300"/>
                  </a:cubicBezTo>
                  <a:cubicBezTo>
                    <a:pt x="845" y="294"/>
                    <a:pt x="846" y="287"/>
                    <a:pt x="846" y="281"/>
                  </a:cubicBezTo>
                  <a:cubicBezTo>
                    <a:pt x="846" y="224"/>
                    <a:pt x="794" y="177"/>
                    <a:pt x="730" y="177"/>
                  </a:cubicBezTo>
                  <a:cubicBezTo>
                    <a:pt x="729" y="177"/>
                    <a:pt x="728" y="177"/>
                    <a:pt x="727" y="177"/>
                  </a:cubicBezTo>
                  <a:cubicBezTo>
                    <a:pt x="712" y="77"/>
                    <a:pt x="625" y="0"/>
                    <a:pt x="518" y="0"/>
                  </a:cubicBezTo>
                  <a:cubicBezTo>
                    <a:pt x="425" y="0"/>
                    <a:pt x="345" y="60"/>
                    <a:pt x="317" y="143"/>
                  </a:cubicBezTo>
                  <a:cubicBezTo>
                    <a:pt x="300" y="136"/>
                    <a:pt x="280" y="133"/>
                    <a:pt x="259" y="133"/>
                  </a:cubicBezTo>
                  <a:cubicBezTo>
                    <a:pt x="176" y="133"/>
                    <a:pt x="109" y="193"/>
                    <a:pt x="109" y="267"/>
                  </a:cubicBezTo>
                  <a:cubicBezTo>
                    <a:pt x="109" y="267"/>
                    <a:pt x="109" y="267"/>
                    <a:pt x="109" y="267"/>
                  </a:cubicBezTo>
                  <a:cubicBezTo>
                    <a:pt x="107" y="267"/>
                    <a:pt x="105" y="267"/>
                    <a:pt x="102" y="267"/>
                  </a:cubicBezTo>
                  <a:cubicBezTo>
                    <a:pt x="46" y="267"/>
                    <a:pt x="0" y="297"/>
                    <a:pt x="0" y="334"/>
                  </a:cubicBezTo>
                  <a:cubicBezTo>
                    <a:pt x="0" y="341"/>
                    <a:pt x="1" y="347"/>
                    <a:pt x="4" y="353"/>
                  </a:cubicBezTo>
                  <a:cubicBezTo>
                    <a:pt x="17" y="325"/>
                    <a:pt x="56" y="305"/>
                    <a:pt x="102" y="305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563" y="2489"/>
              <a:ext cx="1999" cy="981"/>
            </a:xfrm>
            <a:custGeom>
              <a:avLst/>
              <a:gdLst>
                <a:gd name="T0" fmla="*/ 730 w 846"/>
                <a:gd name="T1" fmla="*/ 177 h 415"/>
                <a:gd name="T2" fmla="*/ 728 w 846"/>
                <a:gd name="T3" fmla="*/ 177 h 415"/>
                <a:gd name="T4" fmla="*/ 519 w 846"/>
                <a:gd name="T5" fmla="*/ 0 h 415"/>
                <a:gd name="T6" fmla="*/ 318 w 846"/>
                <a:gd name="T7" fmla="*/ 143 h 415"/>
                <a:gd name="T8" fmla="*/ 260 w 846"/>
                <a:gd name="T9" fmla="*/ 133 h 415"/>
                <a:gd name="T10" fmla="*/ 110 w 846"/>
                <a:gd name="T11" fmla="*/ 267 h 415"/>
                <a:gd name="T12" fmla="*/ 110 w 846"/>
                <a:gd name="T13" fmla="*/ 267 h 415"/>
                <a:gd name="T14" fmla="*/ 103 w 846"/>
                <a:gd name="T15" fmla="*/ 267 h 415"/>
                <a:gd name="T16" fmla="*/ 0 w 846"/>
                <a:gd name="T17" fmla="*/ 334 h 415"/>
                <a:gd name="T18" fmla="*/ 103 w 846"/>
                <a:gd name="T19" fmla="*/ 402 h 415"/>
                <a:gd name="T20" fmla="*/ 178 w 846"/>
                <a:gd name="T21" fmla="*/ 380 h 415"/>
                <a:gd name="T22" fmla="*/ 260 w 846"/>
                <a:gd name="T23" fmla="*/ 402 h 415"/>
                <a:gd name="T24" fmla="*/ 372 w 846"/>
                <a:gd name="T25" fmla="*/ 357 h 415"/>
                <a:gd name="T26" fmla="*/ 519 w 846"/>
                <a:gd name="T27" fmla="*/ 415 h 415"/>
                <a:gd name="T28" fmla="*/ 659 w 846"/>
                <a:gd name="T29" fmla="*/ 363 h 415"/>
                <a:gd name="T30" fmla="*/ 730 w 846"/>
                <a:gd name="T31" fmla="*/ 385 h 415"/>
                <a:gd name="T32" fmla="*/ 846 w 846"/>
                <a:gd name="T33" fmla="*/ 281 h 415"/>
                <a:gd name="T34" fmla="*/ 730 w 846"/>
                <a:gd name="T35" fmla="*/ 177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46" h="415">
                  <a:moveTo>
                    <a:pt x="730" y="177"/>
                  </a:moveTo>
                  <a:cubicBezTo>
                    <a:pt x="729" y="177"/>
                    <a:pt x="729" y="177"/>
                    <a:pt x="728" y="177"/>
                  </a:cubicBezTo>
                  <a:cubicBezTo>
                    <a:pt x="713" y="77"/>
                    <a:pt x="625" y="0"/>
                    <a:pt x="519" y="0"/>
                  </a:cubicBezTo>
                  <a:cubicBezTo>
                    <a:pt x="425" y="0"/>
                    <a:pt x="345" y="60"/>
                    <a:pt x="318" y="143"/>
                  </a:cubicBezTo>
                  <a:cubicBezTo>
                    <a:pt x="300" y="136"/>
                    <a:pt x="280" y="133"/>
                    <a:pt x="260" y="133"/>
                  </a:cubicBezTo>
                  <a:cubicBezTo>
                    <a:pt x="177" y="133"/>
                    <a:pt x="110" y="193"/>
                    <a:pt x="110" y="267"/>
                  </a:cubicBezTo>
                  <a:cubicBezTo>
                    <a:pt x="110" y="267"/>
                    <a:pt x="110" y="267"/>
                    <a:pt x="110" y="267"/>
                  </a:cubicBezTo>
                  <a:cubicBezTo>
                    <a:pt x="107" y="267"/>
                    <a:pt x="105" y="267"/>
                    <a:pt x="103" y="267"/>
                  </a:cubicBezTo>
                  <a:cubicBezTo>
                    <a:pt x="46" y="267"/>
                    <a:pt x="0" y="297"/>
                    <a:pt x="0" y="334"/>
                  </a:cubicBezTo>
                  <a:cubicBezTo>
                    <a:pt x="0" y="372"/>
                    <a:pt x="46" y="402"/>
                    <a:pt x="103" y="402"/>
                  </a:cubicBezTo>
                  <a:cubicBezTo>
                    <a:pt x="132" y="402"/>
                    <a:pt x="159" y="393"/>
                    <a:pt x="178" y="380"/>
                  </a:cubicBezTo>
                  <a:cubicBezTo>
                    <a:pt x="201" y="394"/>
                    <a:pt x="229" y="402"/>
                    <a:pt x="260" y="402"/>
                  </a:cubicBezTo>
                  <a:cubicBezTo>
                    <a:pt x="304" y="402"/>
                    <a:pt x="344" y="384"/>
                    <a:pt x="372" y="357"/>
                  </a:cubicBezTo>
                  <a:cubicBezTo>
                    <a:pt x="410" y="393"/>
                    <a:pt x="462" y="415"/>
                    <a:pt x="519" y="415"/>
                  </a:cubicBezTo>
                  <a:cubicBezTo>
                    <a:pt x="573" y="415"/>
                    <a:pt x="622" y="396"/>
                    <a:pt x="659" y="363"/>
                  </a:cubicBezTo>
                  <a:cubicBezTo>
                    <a:pt x="679" y="377"/>
                    <a:pt x="703" y="385"/>
                    <a:pt x="730" y="385"/>
                  </a:cubicBezTo>
                  <a:cubicBezTo>
                    <a:pt x="794" y="385"/>
                    <a:pt x="846" y="338"/>
                    <a:pt x="846" y="281"/>
                  </a:cubicBezTo>
                  <a:cubicBezTo>
                    <a:pt x="846" y="224"/>
                    <a:pt x="794" y="177"/>
                    <a:pt x="730" y="177"/>
                  </a:cubicBezTo>
                  <a:close/>
                </a:path>
              </a:pathLst>
            </a:custGeom>
            <a:solidFill>
              <a:srgbClr val="BC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3563" y="2579"/>
              <a:ext cx="1999" cy="980"/>
            </a:xfrm>
            <a:custGeom>
              <a:avLst/>
              <a:gdLst>
                <a:gd name="T0" fmla="*/ 730 w 846"/>
                <a:gd name="T1" fmla="*/ 177 h 415"/>
                <a:gd name="T2" fmla="*/ 728 w 846"/>
                <a:gd name="T3" fmla="*/ 177 h 415"/>
                <a:gd name="T4" fmla="*/ 519 w 846"/>
                <a:gd name="T5" fmla="*/ 0 h 415"/>
                <a:gd name="T6" fmla="*/ 318 w 846"/>
                <a:gd name="T7" fmla="*/ 143 h 415"/>
                <a:gd name="T8" fmla="*/ 260 w 846"/>
                <a:gd name="T9" fmla="*/ 133 h 415"/>
                <a:gd name="T10" fmla="*/ 110 w 846"/>
                <a:gd name="T11" fmla="*/ 267 h 415"/>
                <a:gd name="T12" fmla="*/ 110 w 846"/>
                <a:gd name="T13" fmla="*/ 267 h 415"/>
                <a:gd name="T14" fmla="*/ 103 w 846"/>
                <a:gd name="T15" fmla="*/ 267 h 415"/>
                <a:gd name="T16" fmla="*/ 0 w 846"/>
                <a:gd name="T17" fmla="*/ 334 h 415"/>
                <a:gd name="T18" fmla="*/ 103 w 846"/>
                <a:gd name="T19" fmla="*/ 402 h 415"/>
                <a:gd name="T20" fmla="*/ 178 w 846"/>
                <a:gd name="T21" fmla="*/ 380 h 415"/>
                <a:gd name="T22" fmla="*/ 260 w 846"/>
                <a:gd name="T23" fmla="*/ 402 h 415"/>
                <a:gd name="T24" fmla="*/ 372 w 846"/>
                <a:gd name="T25" fmla="*/ 357 h 415"/>
                <a:gd name="T26" fmla="*/ 519 w 846"/>
                <a:gd name="T27" fmla="*/ 415 h 415"/>
                <a:gd name="T28" fmla="*/ 659 w 846"/>
                <a:gd name="T29" fmla="*/ 363 h 415"/>
                <a:gd name="T30" fmla="*/ 730 w 846"/>
                <a:gd name="T31" fmla="*/ 385 h 415"/>
                <a:gd name="T32" fmla="*/ 846 w 846"/>
                <a:gd name="T33" fmla="*/ 281 h 415"/>
                <a:gd name="T34" fmla="*/ 730 w 846"/>
                <a:gd name="T35" fmla="*/ 177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46" h="415">
                  <a:moveTo>
                    <a:pt x="730" y="177"/>
                  </a:moveTo>
                  <a:cubicBezTo>
                    <a:pt x="729" y="177"/>
                    <a:pt x="729" y="177"/>
                    <a:pt x="728" y="177"/>
                  </a:cubicBezTo>
                  <a:cubicBezTo>
                    <a:pt x="713" y="77"/>
                    <a:pt x="625" y="0"/>
                    <a:pt x="519" y="0"/>
                  </a:cubicBezTo>
                  <a:cubicBezTo>
                    <a:pt x="425" y="0"/>
                    <a:pt x="345" y="60"/>
                    <a:pt x="318" y="143"/>
                  </a:cubicBezTo>
                  <a:cubicBezTo>
                    <a:pt x="300" y="136"/>
                    <a:pt x="280" y="133"/>
                    <a:pt x="260" y="133"/>
                  </a:cubicBezTo>
                  <a:cubicBezTo>
                    <a:pt x="177" y="133"/>
                    <a:pt x="110" y="193"/>
                    <a:pt x="110" y="267"/>
                  </a:cubicBezTo>
                  <a:cubicBezTo>
                    <a:pt x="110" y="267"/>
                    <a:pt x="110" y="267"/>
                    <a:pt x="110" y="267"/>
                  </a:cubicBezTo>
                  <a:cubicBezTo>
                    <a:pt x="107" y="267"/>
                    <a:pt x="105" y="267"/>
                    <a:pt x="103" y="267"/>
                  </a:cubicBezTo>
                  <a:cubicBezTo>
                    <a:pt x="46" y="267"/>
                    <a:pt x="0" y="297"/>
                    <a:pt x="0" y="334"/>
                  </a:cubicBezTo>
                  <a:cubicBezTo>
                    <a:pt x="0" y="371"/>
                    <a:pt x="46" y="402"/>
                    <a:pt x="103" y="402"/>
                  </a:cubicBezTo>
                  <a:cubicBezTo>
                    <a:pt x="132" y="402"/>
                    <a:pt x="159" y="393"/>
                    <a:pt x="178" y="380"/>
                  </a:cubicBezTo>
                  <a:cubicBezTo>
                    <a:pt x="201" y="394"/>
                    <a:pt x="229" y="402"/>
                    <a:pt x="260" y="402"/>
                  </a:cubicBezTo>
                  <a:cubicBezTo>
                    <a:pt x="304" y="402"/>
                    <a:pt x="344" y="384"/>
                    <a:pt x="372" y="357"/>
                  </a:cubicBezTo>
                  <a:cubicBezTo>
                    <a:pt x="410" y="393"/>
                    <a:pt x="462" y="415"/>
                    <a:pt x="519" y="415"/>
                  </a:cubicBezTo>
                  <a:cubicBezTo>
                    <a:pt x="573" y="415"/>
                    <a:pt x="622" y="396"/>
                    <a:pt x="659" y="363"/>
                  </a:cubicBezTo>
                  <a:cubicBezTo>
                    <a:pt x="679" y="377"/>
                    <a:pt x="703" y="385"/>
                    <a:pt x="730" y="385"/>
                  </a:cubicBezTo>
                  <a:cubicBezTo>
                    <a:pt x="794" y="385"/>
                    <a:pt x="846" y="338"/>
                    <a:pt x="846" y="281"/>
                  </a:cubicBezTo>
                  <a:cubicBezTo>
                    <a:pt x="846" y="224"/>
                    <a:pt x="794" y="177"/>
                    <a:pt x="730" y="177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563" y="2489"/>
              <a:ext cx="1999" cy="834"/>
            </a:xfrm>
            <a:custGeom>
              <a:avLst/>
              <a:gdLst>
                <a:gd name="T0" fmla="*/ 103 w 846"/>
                <a:gd name="T1" fmla="*/ 305 h 353"/>
                <a:gd name="T2" fmla="*/ 110 w 846"/>
                <a:gd name="T3" fmla="*/ 305 h 353"/>
                <a:gd name="T4" fmla="*/ 110 w 846"/>
                <a:gd name="T5" fmla="*/ 305 h 353"/>
                <a:gd name="T6" fmla="*/ 260 w 846"/>
                <a:gd name="T7" fmla="*/ 171 h 353"/>
                <a:gd name="T8" fmla="*/ 318 w 846"/>
                <a:gd name="T9" fmla="*/ 181 h 353"/>
                <a:gd name="T10" fmla="*/ 519 w 846"/>
                <a:gd name="T11" fmla="*/ 38 h 353"/>
                <a:gd name="T12" fmla="*/ 728 w 846"/>
                <a:gd name="T13" fmla="*/ 215 h 353"/>
                <a:gd name="T14" fmla="*/ 730 w 846"/>
                <a:gd name="T15" fmla="*/ 215 h 353"/>
                <a:gd name="T16" fmla="*/ 844 w 846"/>
                <a:gd name="T17" fmla="*/ 300 h 353"/>
                <a:gd name="T18" fmla="*/ 846 w 846"/>
                <a:gd name="T19" fmla="*/ 281 h 353"/>
                <a:gd name="T20" fmla="*/ 730 w 846"/>
                <a:gd name="T21" fmla="*/ 177 h 353"/>
                <a:gd name="T22" fmla="*/ 728 w 846"/>
                <a:gd name="T23" fmla="*/ 177 h 353"/>
                <a:gd name="T24" fmla="*/ 519 w 846"/>
                <a:gd name="T25" fmla="*/ 0 h 353"/>
                <a:gd name="T26" fmla="*/ 318 w 846"/>
                <a:gd name="T27" fmla="*/ 143 h 353"/>
                <a:gd name="T28" fmla="*/ 260 w 846"/>
                <a:gd name="T29" fmla="*/ 133 h 353"/>
                <a:gd name="T30" fmla="*/ 110 w 846"/>
                <a:gd name="T31" fmla="*/ 267 h 353"/>
                <a:gd name="T32" fmla="*/ 110 w 846"/>
                <a:gd name="T33" fmla="*/ 267 h 353"/>
                <a:gd name="T34" fmla="*/ 103 w 846"/>
                <a:gd name="T35" fmla="*/ 267 h 353"/>
                <a:gd name="T36" fmla="*/ 0 w 846"/>
                <a:gd name="T37" fmla="*/ 334 h 353"/>
                <a:gd name="T38" fmla="*/ 5 w 846"/>
                <a:gd name="T39" fmla="*/ 353 h 353"/>
                <a:gd name="T40" fmla="*/ 103 w 846"/>
                <a:gd name="T41" fmla="*/ 305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46" h="353">
                  <a:moveTo>
                    <a:pt x="103" y="305"/>
                  </a:moveTo>
                  <a:cubicBezTo>
                    <a:pt x="105" y="305"/>
                    <a:pt x="107" y="305"/>
                    <a:pt x="110" y="305"/>
                  </a:cubicBezTo>
                  <a:cubicBezTo>
                    <a:pt x="110" y="305"/>
                    <a:pt x="110" y="305"/>
                    <a:pt x="110" y="305"/>
                  </a:cubicBezTo>
                  <a:cubicBezTo>
                    <a:pt x="110" y="231"/>
                    <a:pt x="177" y="171"/>
                    <a:pt x="260" y="171"/>
                  </a:cubicBezTo>
                  <a:cubicBezTo>
                    <a:pt x="280" y="171"/>
                    <a:pt x="300" y="174"/>
                    <a:pt x="318" y="181"/>
                  </a:cubicBezTo>
                  <a:cubicBezTo>
                    <a:pt x="345" y="98"/>
                    <a:pt x="425" y="38"/>
                    <a:pt x="519" y="38"/>
                  </a:cubicBezTo>
                  <a:cubicBezTo>
                    <a:pt x="625" y="38"/>
                    <a:pt x="713" y="115"/>
                    <a:pt x="728" y="215"/>
                  </a:cubicBezTo>
                  <a:cubicBezTo>
                    <a:pt x="729" y="215"/>
                    <a:pt x="729" y="215"/>
                    <a:pt x="730" y="215"/>
                  </a:cubicBezTo>
                  <a:cubicBezTo>
                    <a:pt x="787" y="215"/>
                    <a:pt x="834" y="252"/>
                    <a:pt x="844" y="300"/>
                  </a:cubicBezTo>
                  <a:cubicBezTo>
                    <a:pt x="845" y="294"/>
                    <a:pt x="846" y="287"/>
                    <a:pt x="846" y="281"/>
                  </a:cubicBezTo>
                  <a:cubicBezTo>
                    <a:pt x="846" y="224"/>
                    <a:pt x="794" y="177"/>
                    <a:pt x="730" y="177"/>
                  </a:cubicBezTo>
                  <a:cubicBezTo>
                    <a:pt x="729" y="177"/>
                    <a:pt x="729" y="177"/>
                    <a:pt x="728" y="177"/>
                  </a:cubicBezTo>
                  <a:cubicBezTo>
                    <a:pt x="713" y="77"/>
                    <a:pt x="625" y="0"/>
                    <a:pt x="519" y="0"/>
                  </a:cubicBezTo>
                  <a:cubicBezTo>
                    <a:pt x="425" y="0"/>
                    <a:pt x="345" y="60"/>
                    <a:pt x="318" y="143"/>
                  </a:cubicBezTo>
                  <a:cubicBezTo>
                    <a:pt x="300" y="136"/>
                    <a:pt x="280" y="133"/>
                    <a:pt x="260" y="133"/>
                  </a:cubicBezTo>
                  <a:cubicBezTo>
                    <a:pt x="177" y="133"/>
                    <a:pt x="110" y="193"/>
                    <a:pt x="110" y="267"/>
                  </a:cubicBezTo>
                  <a:cubicBezTo>
                    <a:pt x="110" y="267"/>
                    <a:pt x="110" y="267"/>
                    <a:pt x="110" y="267"/>
                  </a:cubicBezTo>
                  <a:cubicBezTo>
                    <a:pt x="107" y="267"/>
                    <a:pt x="105" y="267"/>
                    <a:pt x="103" y="267"/>
                  </a:cubicBezTo>
                  <a:cubicBezTo>
                    <a:pt x="46" y="267"/>
                    <a:pt x="0" y="297"/>
                    <a:pt x="0" y="334"/>
                  </a:cubicBezTo>
                  <a:cubicBezTo>
                    <a:pt x="0" y="341"/>
                    <a:pt x="2" y="347"/>
                    <a:pt x="5" y="353"/>
                  </a:cubicBezTo>
                  <a:cubicBezTo>
                    <a:pt x="17" y="325"/>
                    <a:pt x="56" y="305"/>
                    <a:pt x="103" y="305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1" name="Rectangle 13"/>
          <p:cNvSpPr txBox="1">
            <a:spLocks noChangeArrowheads="1"/>
          </p:cNvSpPr>
          <p:nvPr/>
        </p:nvSpPr>
        <p:spPr bwMode="gray">
          <a:xfrm>
            <a:off x="1747045" y="1277939"/>
            <a:ext cx="5670655" cy="5048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03200" indent="-203200" algn="l" rtl="0" eaLnBrk="1" fontAlgn="base" hangingPunct="1">
              <a:spcBef>
                <a:spcPct val="6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8000" indent="-2794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685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8636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0414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14986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1955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4130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28702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GB" altLang="en-US" sz="1800" b="1" kern="0" dirty="0">
                <a:solidFill>
                  <a:schemeClr val="accent3"/>
                </a:solidFill>
              </a:rPr>
              <a:t>Rainbow Scavenger hunt - List colourful items to find around your house or garden.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endParaRPr lang="en-GB" altLang="en-US" sz="1800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250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100+ things to do in doors / in the garden</a:t>
            </a:r>
            <a:br>
              <a:rPr lang="en-GB" dirty="0"/>
            </a:b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3B7A6-5C35-41B5-B4ED-CC62B94D83ED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6FE903-C87A-475D-A5D5-6ED389955D49}" type="datetime4">
              <a:rPr lang="en-GB" altLang="en-US" smtClean="0"/>
              <a:pPr/>
              <a:t>30 April 2020</a:t>
            </a:fld>
            <a:endParaRPr lang="en-GB" altLang="en-US"/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 bwMode="auto">
          <a:xfrm>
            <a:off x="7604919" y="1257836"/>
            <a:ext cx="2832100" cy="2346751"/>
            <a:chOff x="1978" y="1295"/>
            <a:chExt cx="2089" cy="1731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133" y="2528"/>
              <a:ext cx="919" cy="498"/>
            </a:xfrm>
            <a:custGeom>
              <a:avLst/>
              <a:gdLst>
                <a:gd name="T0" fmla="*/ 919 w 919"/>
                <a:gd name="T1" fmla="*/ 42 h 498"/>
                <a:gd name="T2" fmla="*/ 0 w 919"/>
                <a:gd name="T3" fmla="*/ 498 h 498"/>
                <a:gd name="T4" fmla="*/ 3 w 919"/>
                <a:gd name="T5" fmla="*/ 458 h 498"/>
                <a:gd name="T6" fmla="*/ 919 w 919"/>
                <a:gd name="T7" fmla="*/ 0 h 498"/>
                <a:gd name="T8" fmla="*/ 919 w 919"/>
                <a:gd name="T9" fmla="*/ 42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9" h="498">
                  <a:moveTo>
                    <a:pt x="919" y="42"/>
                  </a:moveTo>
                  <a:lnTo>
                    <a:pt x="0" y="498"/>
                  </a:lnTo>
                  <a:lnTo>
                    <a:pt x="3" y="458"/>
                  </a:lnTo>
                  <a:lnTo>
                    <a:pt x="919" y="0"/>
                  </a:lnTo>
                  <a:lnTo>
                    <a:pt x="919" y="42"/>
                  </a:lnTo>
                  <a:close/>
                </a:path>
              </a:pathLst>
            </a:custGeom>
            <a:solidFill>
              <a:srgbClr val="9320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052" y="2511"/>
              <a:ext cx="12" cy="59"/>
            </a:xfrm>
            <a:custGeom>
              <a:avLst/>
              <a:gdLst>
                <a:gd name="T0" fmla="*/ 0 w 5"/>
                <a:gd name="T1" fmla="*/ 25 h 25"/>
                <a:gd name="T2" fmla="*/ 4 w 5"/>
                <a:gd name="T3" fmla="*/ 17 h 25"/>
                <a:gd name="T4" fmla="*/ 5 w 5"/>
                <a:gd name="T5" fmla="*/ 0 h 25"/>
                <a:gd name="T6" fmla="*/ 0 w 5"/>
                <a:gd name="T7" fmla="*/ 7 h 25"/>
                <a:gd name="T8" fmla="*/ 0 w 5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25">
                  <a:moveTo>
                    <a:pt x="0" y="25"/>
                  </a:moveTo>
                  <a:cubicBezTo>
                    <a:pt x="3" y="22"/>
                    <a:pt x="5" y="20"/>
                    <a:pt x="4" y="17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7"/>
                    <a:pt x="0" y="7"/>
                    <a:pt x="0" y="7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FC83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978" y="1942"/>
              <a:ext cx="2089" cy="1044"/>
            </a:xfrm>
            <a:custGeom>
              <a:avLst/>
              <a:gdLst>
                <a:gd name="T0" fmla="*/ 878 w 884"/>
                <a:gd name="T1" fmla="*/ 248 h 442"/>
                <a:gd name="T2" fmla="*/ 490 w 884"/>
                <a:gd name="T3" fmla="*/ 442 h 442"/>
                <a:gd name="T4" fmla="*/ 0 w 884"/>
                <a:gd name="T5" fmla="*/ 198 h 442"/>
                <a:gd name="T6" fmla="*/ 388 w 884"/>
                <a:gd name="T7" fmla="*/ 5 h 442"/>
                <a:gd name="T8" fmla="*/ 419 w 884"/>
                <a:gd name="T9" fmla="*/ 5 h 442"/>
                <a:gd name="T10" fmla="*/ 878 w 884"/>
                <a:gd name="T11" fmla="*/ 234 h 442"/>
                <a:gd name="T12" fmla="*/ 878 w 884"/>
                <a:gd name="T13" fmla="*/ 248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4" h="442">
                  <a:moveTo>
                    <a:pt x="878" y="248"/>
                  </a:moveTo>
                  <a:cubicBezTo>
                    <a:pt x="490" y="442"/>
                    <a:pt x="490" y="442"/>
                    <a:pt x="490" y="442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388" y="5"/>
                    <a:pt x="388" y="5"/>
                    <a:pt x="388" y="5"/>
                  </a:cubicBezTo>
                  <a:cubicBezTo>
                    <a:pt x="398" y="0"/>
                    <a:pt x="409" y="0"/>
                    <a:pt x="419" y="5"/>
                  </a:cubicBezTo>
                  <a:cubicBezTo>
                    <a:pt x="878" y="234"/>
                    <a:pt x="878" y="234"/>
                    <a:pt x="878" y="234"/>
                  </a:cubicBezTo>
                  <a:cubicBezTo>
                    <a:pt x="884" y="237"/>
                    <a:pt x="884" y="245"/>
                    <a:pt x="878" y="248"/>
                  </a:cubicBezTo>
                  <a:close/>
                </a:path>
              </a:pathLst>
            </a:custGeom>
            <a:solidFill>
              <a:srgbClr val="E7B8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3133" y="2348"/>
              <a:ext cx="896" cy="598"/>
            </a:xfrm>
            <a:custGeom>
              <a:avLst/>
              <a:gdLst>
                <a:gd name="T0" fmla="*/ 1 w 379"/>
                <a:gd name="T1" fmla="*/ 182 h 253"/>
                <a:gd name="T2" fmla="*/ 365 w 379"/>
                <a:gd name="T3" fmla="*/ 0 h 253"/>
                <a:gd name="T4" fmla="*/ 365 w 379"/>
                <a:gd name="T5" fmla="*/ 70 h 253"/>
                <a:gd name="T6" fmla="*/ 0 w 379"/>
                <a:gd name="T7" fmla="*/ 253 h 253"/>
                <a:gd name="T8" fmla="*/ 1 w 379"/>
                <a:gd name="T9" fmla="*/ 18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253">
                  <a:moveTo>
                    <a:pt x="1" y="182"/>
                  </a:moveTo>
                  <a:cubicBezTo>
                    <a:pt x="365" y="0"/>
                    <a:pt x="365" y="0"/>
                    <a:pt x="365" y="0"/>
                  </a:cubicBezTo>
                  <a:cubicBezTo>
                    <a:pt x="379" y="24"/>
                    <a:pt x="377" y="47"/>
                    <a:pt x="365" y="70"/>
                  </a:cubicBezTo>
                  <a:cubicBezTo>
                    <a:pt x="0" y="253"/>
                    <a:pt x="0" y="253"/>
                    <a:pt x="0" y="253"/>
                  </a:cubicBezTo>
                  <a:lnTo>
                    <a:pt x="1" y="182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3133" y="2282"/>
              <a:ext cx="919" cy="496"/>
            </a:xfrm>
            <a:custGeom>
              <a:avLst/>
              <a:gdLst>
                <a:gd name="T0" fmla="*/ 919 w 919"/>
                <a:gd name="T1" fmla="*/ 40 h 496"/>
                <a:gd name="T2" fmla="*/ 0 w 919"/>
                <a:gd name="T3" fmla="*/ 496 h 496"/>
                <a:gd name="T4" fmla="*/ 3 w 919"/>
                <a:gd name="T5" fmla="*/ 456 h 496"/>
                <a:gd name="T6" fmla="*/ 919 w 919"/>
                <a:gd name="T7" fmla="*/ 0 h 496"/>
                <a:gd name="T8" fmla="*/ 919 w 919"/>
                <a:gd name="T9" fmla="*/ 4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9" h="496">
                  <a:moveTo>
                    <a:pt x="919" y="40"/>
                  </a:moveTo>
                  <a:lnTo>
                    <a:pt x="0" y="496"/>
                  </a:lnTo>
                  <a:lnTo>
                    <a:pt x="3" y="456"/>
                  </a:lnTo>
                  <a:lnTo>
                    <a:pt x="919" y="0"/>
                  </a:lnTo>
                  <a:lnTo>
                    <a:pt x="919" y="40"/>
                  </a:lnTo>
                  <a:close/>
                </a:path>
              </a:pathLst>
            </a:custGeom>
            <a:solidFill>
              <a:srgbClr val="9320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052" y="2263"/>
              <a:ext cx="12" cy="59"/>
            </a:xfrm>
            <a:custGeom>
              <a:avLst/>
              <a:gdLst>
                <a:gd name="T0" fmla="*/ 0 w 5"/>
                <a:gd name="T1" fmla="*/ 25 h 25"/>
                <a:gd name="T2" fmla="*/ 4 w 5"/>
                <a:gd name="T3" fmla="*/ 17 h 25"/>
                <a:gd name="T4" fmla="*/ 5 w 5"/>
                <a:gd name="T5" fmla="*/ 0 h 25"/>
                <a:gd name="T6" fmla="*/ 0 w 5"/>
                <a:gd name="T7" fmla="*/ 8 h 25"/>
                <a:gd name="T8" fmla="*/ 0 w 5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25">
                  <a:moveTo>
                    <a:pt x="0" y="25"/>
                  </a:moveTo>
                  <a:cubicBezTo>
                    <a:pt x="3" y="22"/>
                    <a:pt x="5" y="20"/>
                    <a:pt x="4" y="17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8"/>
                    <a:pt x="0" y="8"/>
                    <a:pt x="0" y="8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FC83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978" y="1694"/>
              <a:ext cx="2089" cy="1044"/>
            </a:xfrm>
            <a:custGeom>
              <a:avLst/>
              <a:gdLst>
                <a:gd name="T0" fmla="*/ 883 w 884"/>
                <a:gd name="T1" fmla="*/ 246 h 442"/>
                <a:gd name="T2" fmla="*/ 490 w 884"/>
                <a:gd name="T3" fmla="*/ 442 h 442"/>
                <a:gd name="T4" fmla="*/ 0 w 884"/>
                <a:gd name="T5" fmla="*/ 198 h 442"/>
                <a:gd name="T6" fmla="*/ 388 w 884"/>
                <a:gd name="T7" fmla="*/ 5 h 442"/>
                <a:gd name="T8" fmla="*/ 419 w 884"/>
                <a:gd name="T9" fmla="*/ 5 h 442"/>
                <a:gd name="T10" fmla="*/ 878 w 884"/>
                <a:gd name="T11" fmla="*/ 234 h 442"/>
                <a:gd name="T12" fmla="*/ 883 w 884"/>
                <a:gd name="T13" fmla="*/ 246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4" h="442">
                  <a:moveTo>
                    <a:pt x="883" y="246"/>
                  </a:moveTo>
                  <a:cubicBezTo>
                    <a:pt x="490" y="442"/>
                    <a:pt x="490" y="442"/>
                    <a:pt x="490" y="442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388" y="5"/>
                    <a:pt x="388" y="5"/>
                    <a:pt x="388" y="5"/>
                  </a:cubicBezTo>
                  <a:cubicBezTo>
                    <a:pt x="398" y="0"/>
                    <a:pt x="409" y="0"/>
                    <a:pt x="419" y="5"/>
                  </a:cubicBezTo>
                  <a:cubicBezTo>
                    <a:pt x="878" y="234"/>
                    <a:pt x="878" y="234"/>
                    <a:pt x="878" y="234"/>
                  </a:cubicBezTo>
                  <a:cubicBezTo>
                    <a:pt x="884" y="237"/>
                    <a:pt x="884" y="246"/>
                    <a:pt x="883" y="246"/>
                  </a:cubicBezTo>
                  <a:close/>
                </a:path>
              </a:pathLst>
            </a:custGeom>
            <a:solidFill>
              <a:srgbClr val="CE3D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978" y="2162"/>
              <a:ext cx="1158" cy="864"/>
            </a:xfrm>
            <a:custGeom>
              <a:avLst/>
              <a:gdLst>
                <a:gd name="T0" fmla="*/ 1158 w 1158"/>
                <a:gd name="T1" fmla="*/ 576 h 864"/>
                <a:gd name="T2" fmla="*/ 1155 w 1158"/>
                <a:gd name="T3" fmla="*/ 864 h 864"/>
                <a:gd name="T4" fmla="*/ 0 w 1158"/>
                <a:gd name="T5" fmla="*/ 288 h 864"/>
                <a:gd name="T6" fmla="*/ 0 w 1158"/>
                <a:gd name="T7" fmla="*/ 0 h 864"/>
                <a:gd name="T8" fmla="*/ 1158 w 1158"/>
                <a:gd name="T9" fmla="*/ 57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8" h="864">
                  <a:moveTo>
                    <a:pt x="1158" y="576"/>
                  </a:moveTo>
                  <a:lnTo>
                    <a:pt x="1155" y="864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158" y="576"/>
                  </a:lnTo>
                  <a:close/>
                </a:path>
              </a:pathLst>
            </a:custGeom>
            <a:solidFill>
              <a:srgbClr val="9320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283" y="2313"/>
              <a:ext cx="94" cy="335"/>
            </a:xfrm>
            <a:custGeom>
              <a:avLst/>
              <a:gdLst>
                <a:gd name="T0" fmla="*/ 94 w 94"/>
                <a:gd name="T1" fmla="*/ 47 h 335"/>
                <a:gd name="T2" fmla="*/ 94 w 94"/>
                <a:gd name="T3" fmla="*/ 335 h 335"/>
                <a:gd name="T4" fmla="*/ 0 w 94"/>
                <a:gd name="T5" fmla="*/ 288 h 335"/>
                <a:gd name="T6" fmla="*/ 0 w 94"/>
                <a:gd name="T7" fmla="*/ 0 h 335"/>
                <a:gd name="T8" fmla="*/ 94 w 94"/>
                <a:gd name="T9" fmla="*/ 47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335">
                  <a:moveTo>
                    <a:pt x="94" y="47"/>
                  </a:moveTo>
                  <a:lnTo>
                    <a:pt x="94" y="335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94" y="47"/>
                  </a:lnTo>
                  <a:close/>
                </a:path>
              </a:pathLst>
            </a:custGeom>
            <a:solidFill>
              <a:srgbClr val="5600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588" y="2467"/>
              <a:ext cx="326" cy="451"/>
            </a:xfrm>
            <a:custGeom>
              <a:avLst/>
              <a:gdLst>
                <a:gd name="T0" fmla="*/ 326 w 326"/>
                <a:gd name="T1" fmla="*/ 162 h 451"/>
                <a:gd name="T2" fmla="*/ 326 w 326"/>
                <a:gd name="T3" fmla="*/ 451 h 451"/>
                <a:gd name="T4" fmla="*/ 0 w 326"/>
                <a:gd name="T5" fmla="*/ 288 h 451"/>
                <a:gd name="T6" fmla="*/ 0 w 326"/>
                <a:gd name="T7" fmla="*/ 0 h 451"/>
                <a:gd name="T8" fmla="*/ 326 w 326"/>
                <a:gd name="T9" fmla="*/ 162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6" h="451">
                  <a:moveTo>
                    <a:pt x="326" y="162"/>
                  </a:moveTo>
                  <a:lnTo>
                    <a:pt x="326" y="451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326" y="162"/>
                  </a:lnTo>
                  <a:close/>
                </a:path>
              </a:pathLst>
            </a:custGeom>
            <a:solidFill>
              <a:srgbClr val="5600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133" y="2726"/>
              <a:ext cx="29" cy="300"/>
            </a:xfrm>
            <a:custGeom>
              <a:avLst/>
              <a:gdLst>
                <a:gd name="T0" fmla="*/ 3 w 29"/>
                <a:gd name="T1" fmla="*/ 12 h 300"/>
                <a:gd name="T2" fmla="*/ 0 w 29"/>
                <a:gd name="T3" fmla="*/ 300 h 300"/>
                <a:gd name="T4" fmla="*/ 29 w 29"/>
                <a:gd name="T5" fmla="*/ 286 h 300"/>
                <a:gd name="T6" fmla="*/ 26 w 29"/>
                <a:gd name="T7" fmla="*/ 0 h 300"/>
                <a:gd name="T8" fmla="*/ 3 w 29"/>
                <a:gd name="T9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0">
                  <a:moveTo>
                    <a:pt x="3" y="12"/>
                  </a:moveTo>
                  <a:lnTo>
                    <a:pt x="0" y="300"/>
                  </a:lnTo>
                  <a:lnTo>
                    <a:pt x="29" y="286"/>
                  </a:lnTo>
                  <a:lnTo>
                    <a:pt x="26" y="0"/>
                  </a:lnTo>
                  <a:lnTo>
                    <a:pt x="3" y="12"/>
                  </a:lnTo>
                  <a:close/>
                </a:path>
              </a:pathLst>
            </a:custGeom>
            <a:solidFill>
              <a:srgbClr val="9320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3119" y="2209"/>
              <a:ext cx="825" cy="446"/>
            </a:xfrm>
            <a:custGeom>
              <a:avLst/>
              <a:gdLst>
                <a:gd name="T0" fmla="*/ 825 w 825"/>
                <a:gd name="T1" fmla="*/ 35 h 446"/>
                <a:gd name="T2" fmla="*/ 0 w 825"/>
                <a:gd name="T3" fmla="*/ 446 h 446"/>
                <a:gd name="T4" fmla="*/ 0 w 825"/>
                <a:gd name="T5" fmla="*/ 411 h 446"/>
                <a:gd name="T6" fmla="*/ 825 w 825"/>
                <a:gd name="T7" fmla="*/ 0 h 446"/>
                <a:gd name="T8" fmla="*/ 825 w 825"/>
                <a:gd name="T9" fmla="*/ 35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5" h="446">
                  <a:moveTo>
                    <a:pt x="825" y="35"/>
                  </a:moveTo>
                  <a:lnTo>
                    <a:pt x="0" y="446"/>
                  </a:lnTo>
                  <a:lnTo>
                    <a:pt x="0" y="411"/>
                  </a:lnTo>
                  <a:lnTo>
                    <a:pt x="825" y="0"/>
                  </a:lnTo>
                  <a:lnTo>
                    <a:pt x="825" y="3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944" y="2193"/>
              <a:ext cx="9" cy="51"/>
            </a:xfrm>
            <a:custGeom>
              <a:avLst/>
              <a:gdLst>
                <a:gd name="T0" fmla="*/ 0 w 4"/>
                <a:gd name="T1" fmla="*/ 22 h 22"/>
                <a:gd name="T2" fmla="*/ 4 w 4"/>
                <a:gd name="T3" fmla="*/ 15 h 22"/>
                <a:gd name="T4" fmla="*/ 4 w 4"/>
                <a:gd name="T5" fmla="*/ 0 h 22"/>
                <a:gd name="T6" fmla="*/ 0 w 4"/>
                <a:gd name="T7" fmla="*/ 7 h 22"/>
                <a:gd name="T8" fmla="*/ 0 w 4"/>
                <a:gd name="T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2">
                  <a:moveTo>
                    <a:pt x="0" y="22"/>
                  </a:moveTo>
                  <a:cubicBezTo>
                    <a:pt x="2" y="20"/>
                    <a:pt x="4" y="18"/>
                    <a:pt x="4" y="15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7"/>
                    <a:pt x="0" y="7"/>
                    <a:pt x="0" y="7"/>
                  </a:cubicBezTo>
                  <a:lnTo>
                    <a:pt x="0" y="22"/>
                  </a:lnTo>
                  <a:close/>
                </a:path>
              </a:pathLst>
            </a:custGeom>
            <a:solidFill>
              <a:srgbClr val="28A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082" y="1680"/>
              <a:ext cx="1874" cy="940"/>
            </a:xfrm>
            <a:custGeom>
              <a:avLst/>
              <a:gdLst>
                <a:gd name="T0" fmla="*/ 788 w 793"/>
                <a:gd name="T1" fmla="*/ 224 h 398"/>
                <a:gd name="T2" fmla="*/ 439 w 793"/>
                <a:gd name="T3" fmla="*/ 398 h 398"/>
                <a:gd name="T4" fmla="*/ 0 w 793"/>
                <a:gd name="T5" fmla="*/ 178 h 398"/>
                <a:gd name="T6" fmla="*/ 348 w 793"/>
                <a:gd name="T7" fmla="*/ 5 h 398"/>
                <a:gd name="T8" fmla="*/ 376 w 793"/>
                <a:gd name="T9" fmla="*/ 5 h 398"/>
                <a:gd name="T10" fmla="*/ 788 w 793"/>
                <a:gd name="T11" fmla="*/ 210 h 398"/>
                <a:gd name="T12" fmla="*/ 788 w 793"/>
                <a:gd name="T13" fmla="*/ 224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3" h="398">
                  <a:moveTo>
                    <a:pt x="788" y="224"/>
                  </a:moveTo>
                  <a:cubicBezTo>
                    <a:pt x="439" y="398"/>
                    <a:pt x="439" y="398"/>
                    <a:pt x="439" y="398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348" y="5"/>
                    <a:pt x="348" y="5"/>
                    <a:pt x="348" y="5"/>
                  </a:cubicBezTo>
                  <a:cubicBezTo>
                    <a:pt x="357" y="0"/>
                    <a:pt x="367" y="0"/>
                    <a:pt x="376" y="5"/>
                  </a:cubicBezTo>
                  <a:cubicBezTo>
                    <a:pt x="788" y="210"/>
                    <a:pt x="788" y="210"/>
                    <a:pt x="788" y="210"/>
                  </a:cubicBezTo>
                  <a:cubicBezTo>
                    <a:pt x="793" y="213"/>
                    <a:pt x="793" y="221"/>
                    <a:pt x="788" y="2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117" y="2046"/>
              <a:ext cx="805" cy="536"/>
            </a:xfrm>
            <a:custGeom>
              <a:avLst/>
              <a:gdLst>
                <a:gd name="T0" fmla="*/ 1 w 341"/>
                <a:gd name="T1" fmla="*/ 163 h 227"/>
                <a:gd name="T2" fmla="*/ 328 w 341"/>
                <a:gd name="T3" fmla="*/ 0 h 227"/>
                <a:gd name="T4" fmla="*/ 328 w 341"/>
                <a:gd name="T5" fmla="*/ 63 h 227"/>
                <a:gd name="T6" fmla="*/ 0 w 341"/>
                <a:gd name="T7" fmla="*/ 227 h 227"/>
                <a:gd name="T8" fmla="*/ 1 w 341"/>
                <a:gd name="T9" fmla="*/ 16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227">
                  <a:moveTo>
                    <a:pt x="1" y="163"/>
                  </a:moveTo>
                  <a:cubicBezTo>
                    <a:pt x="328" y="0"/>
                    <a:pt x="328" y="0"/>
                    <a:pt x="328" y="0"/>
                  </a:cubicBezTo>
                  <a:cubicBezTo>
                    <a:pt x="341" y="21"/>
                    <a:pt x="339" y="43"/>
                    <a:pt x="328" y="63"/>
                  </a:cubicBezTo>
                  <a:cubicBezTo>
                    <a:pt x="0" y="227"/>
                    <a:pt x="0" y="227"/>
                    <a:pt x="0" y="227"/>
                  </a:cubicBezTo>
                  <a:lnTo>
                    <a:pt x="1" y="16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3119" y="1987"/>
              <a:ext cx="825" cy="446"/>
            </a:xfrm>
            <a:custGeom>
              <a:avLst/>
              <a:gdLst>
                <a:gd name="T0" fmla="*/ 825 w 825"/>
                <a:gd name="T1" fmla="*/ 35 h 446"/>
                <a:gd name="T2" fmla="*/ 0 w 825"/>
                <a:gd name="T3" fmla="*/ 446 h 446"/>
                <a:gd name="T4" fmla="*/ 0 w 825"/>
                <a:gd name="T5" fmla="*/ 409 h 446"/>
                <a:gd name="T6" fmla="*/ 825 w 825"/>
                <a:gd name="T7" fmla="*/ 0 h 446"/>
                <a:gd name="T8" fmla="*/ 825 w 825"/>
                <a:gd name="T9" fmla="*/ 35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5" h="446">
                  <a:moveTo>
                    <a:pt x="825" y="35"/>
                  </a:moveTo>
                  <a:lnTo>
                    <a:pt x="0" y="446"/>
                  </a:lnTo>
                  <a:lnTo>
                    <a:pt x="0" y="409"/>
                  </a:lnTo>
                  <a:lnTo>
                    <a:pt x="825" y="0"/>
                  </a:lnTo>
                  <a:lnTo>
                    <a:pt x="825" y="3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944" y="1970"/>
              <a:ext cx="9" cy="52"/>
            </a:xfrm>
            <a:custGeom>
              <a:avLst/>
              <a:gdLst>
                <a:gd name="T0" fmla="*/ 0 w 4"/>
                <a:gd name="T1" fmla="*/ 22 h 22"/>
                <a:gd name="T2" fmla="*/ 4 w 4"/>
                <a:gd name="T3" fmla="*/ 15 h 22"/>
                <a:gd name="T4" fmla="*/ 4 w 4"/>
                <a:gd name="T5" fmla="*/ 0 h 22"/>
                <a:gd name="T6" fmla="*/ 0 w 4"/>
                <a:gd name="T7" fmla="*/ 7 h 22"/>
                <a:gd name="T8" fmla="*/ 0 w 4"/>
                <a:gd name="T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2">
                  <a:moveTo>
                    <a:pt x="0" y="22"/>
                  </a:moveTo>
                  <a:cubicBezTo>
                    <a:pt x="2" y="20"/>
                    <a:pt x="4" y="18"/>
                    <a:pt x="4" y="15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7"/>
                    <a:pt x="0" y="7"/>
                    <a:pt x="0" y="7"/>
                  </a:cubicBezTo>
                  <a:lnTo>
                    <a:pt x="0" y="22"/>
                  </a:lnTo>
                  <a:close/>
                </a:path>
              </a:pathLst>
            </a:custGeom>
            <a:solidFill>
              <a:srgbClr val="28A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082" y="1458"/>
              <a:ext cx="1874" cy="938"/>
            </a:xfrm>
            <a:custGeom>
              <a:avLst/>
              <a:gdLst>
                <a:gd name="T0" fmla="*/ 788 w 793"/>
                <a:gd name="T1" fmla="*/ 224 h 397"/>
                <a:gd name="T2" fmla="*/ 439 w 793"/>
                <a:gd name="T3" fmla="*/ 397 h 397"/>
                <a:gd name="T4" fmla="*/ 0 w 793"/>
                <a:gd name="T5" fmla="*/ 178 h 397"/>
                <a:gd name="T6" fmla="*/ 348 w 793"/>
                <a:gd name="T7" fmla="*/ 5 h 397"/>
                <a:gd name="T8" fmla="*/ 376 w 793"/>
                <a:gd name="T9" fmla="*/ 5 h 397"/>
                <a:gd name="T10" fmla="*/ 788 w 793"/>
                <a:gd name="T11" fmla="*/ 210 h 397"/>
                <a:gd name="T12" fmla="*/ 788 w 793"/>
                <a:gd name="T13" fmla="*/ 224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3" h="397">
                  <a:moveTo>
                    <a:pt x="788" y="224"/>
                  </a:moveTo>
                  <a:cubicBezTo>
                    <a:pt x="439" y="397"/>
                    <a:pt x="439" y="397"/>
                    <a:pt x="439" y="397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348" y="5"/>
                    <a:pt x="348" y="5"/>
                    <a:pt x="348" y="5"/>
                  </a:cubicBezTo>
                  <a:cubicBezTo>
                    <a:pt x="357" y="0"/>
                    <a:pt x="367" y="0"/>
                    <a:pt x="376" y="5"/>
                  </a:cubicBezTo>
                  <a:cubicBezTo>
                    <a:pt x="788" y="210"/>
                    <a:pt x="788" y="210"/>
                    <a:pt x="788" y="210"/>
                  </a:cubicBezTo>
                  <a:cubicBezTo>
                    <a:pt x="793" y="213"/>
                    <a:pt x="793" y="221"/>
                    <a:pt x="788" y="2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056" y="1878"/>
              <a:ext cx="1063" cy="777"/>
            </a:xfrm>
            <a:custGeom>
              <a:avLst/>
              <a:gdLst>
                <a:gd name="T0" fmla="*/ 450 w 450"/>
                <a:gd name="T1" fmla="*/ 219 h 329"/>
                <a:gd name="T2" fmla="*/ 449 w 450"/>
                <a:gd name="T3" fmla="*/ 329 h 329"/>
                <a:gd name="T4" fmla="*/ 11 w 450"/>
                <a:gd name="T5" fmla="*/ 110 h 329"/>
                <a:gd name="T6" fmla="*/ 11 w 450"/>
                <a:gd name="T7" fmla="*/ 0 h 329"/>
                <a:gd name="T8" fmla="*/ 450 w 450"/>
                <a:gd name="T9" fmla="*/ 21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0" h="329">
                  <a:moveTo>
                    <a:pt x="450" y="219"/>
                  </a:moveTo>
                  <a:cubicBezTo>
                    <a:pt x="441" y="257"/>
                    <a:pt x="440" y="294"/>
                    <a:pt x="449" y="329"/>
                  </a:cubicBezTo>
                  <a:cubicBezTo>
                    <a:pt x="11" y="110"/>
                    <a:pt x="11" y="110"/>
                    <a:pt x="11" y="110"/>
                  </a:cubicBezTo>
                  <a:cubicBezTo>
                    <a:pt x="0" y="73"/>
                    <a:pt x="0" y="37"/>
                    <a:pt x="11" y="0"/>
                  </a:cubicBezTo>
                  <a:lnTo>
                    <a:pt x="450" y="21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3096" y="2386"/>
              <a:ext cx="44" cy="269"/>
            </a:xfrm>
            <a:custGeom>
              <a:avLst/>
              <a:gdLst>
                <a:gd name="T0" fmla="*/ 10 w 19"/>
                <a:gd name="T1" fmla="*/ 4 h 114"/>
                <a:gd name="T2" fmla="*/ 9 w 19"/>
                <a:gd name="T3" fmla="*/ 114 h 114"/>
                <a:gd name="T4" fmla="*/ 19 w 19"/>
                <a:gd name="T5" fmla="*/ 109 h 114"/>
                <a:gd name="T6" fmla="*/ 19 w 19"/>
                <a:gd name="T7" fmla="*/ 0 h 114"/>
                <a:gd name="T8" fmla="*/ 10 w 19"/>
                <a:gd name="T9" fmla="*/ 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14">
                  <a:moveTo>
                    <a:pt x="10" y="4"/>
                  </a:moveTo>
                  <a:cubicBezTo>
                    <a:pt x="1" y="43"/>
                    <a:pt x="0" y="80"/>
                    <a:pt x="9" y="114"/>
                  </a:cubicBezTo>
                  <a:cubicBezTo>
                    <a:pt x="19" y="109"/>
                    <a:pt x="19" y="109"/>
                    <a:pt x="19" y="109"/>
                  </a:cubicBezTo>
                  <a:cubicBezTo>
                    <a:pt x="8" y="77"/>
                    <a:pt x="9" y="41"/>
                    <a:pt x="19" y="0"/>
                  </a:cubicBezTo>
                  <a:lnTo>
                    <a:pt x="10" y="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372" y="2719"/>
              <a:ext cx="203" cy="118"/>
            </a:xfrm>
            <a:custGeom>
              <a:avLst/>
              <a:gdLst>
                <a:gd name="T0" fmla="*/ 203 w 203"/>
                <a:gd name="T1" fmla="*/ 102 h 118"/>
                <a:gd name="T2" fmla="*/ 203 w 203"/>
                <a:gd name="T3" fmla="*/ 118 h 118"/>
                <a:gd name="T4" fmla="*/ 0 w 203"/>
                <a:gd name="T5" fmla="*/ 17 h 118"/>
                <a:gd name="T6" fmla="*/ 0 w 203"/>
                <a:gd name="T7" fmla="*/ 0 h 118"/>
                <a:gd name="T8" fmla="*/ 203 w 203"/>
                <a:gd name="T9" fmla="*/ 10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118">
                  <a:moveTo>
                    <a:pt x="203" y="102"/>
                  </a:moveTo>
                  <a:lnTo>
                    <a:pt x="203" y="118"/>
                  </a:lnTo>
                  <a:lnTo>
                    <a:pt x="0" y="17"/>
                  </a:lnTo>
                  <a:lnTo>
                    <a:pt x="0" y="0"/>
                  </a:lnTo>
                  <a:lnTo>
                    <a:pt x="203" y="102"/>
                  </a:lnTo>
                  <a:close/>
                </a:path>
              </a:pathLst>
            </a:custGeom>
            <a:solidFill>
              <a:srgbClr val="2425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3204" y="2736"/>
              <a:ext cx="371" cy="186"/>
            </a:xfrm>
            <a:custGeom>
              <a:avLst/>
              <a:gdLst>
                <a:gd name="T0" fmla="*/ 371 w 371"/>
                <a:gd name="T1" fmla="*/ 101 h 186"/>
                <a:gd name="T2" fmla="*/ 220 w 371"/>
                <a:gd name="T3" fmla="*/ 113 h 186"/>
                <a:gd name="T4" fmla="*/ 203 w 371"/>
                <a:gd name="T5" fmla="*/ 186 h 186"/>
                <a:gd name="T6" fmla="*/ 0 w 371"/>
                <a:gd name="T7" fmla="*/ 85 h 186"/>
                <a:gd name="T8" fmla="*/ 168 w 371"/>
                <a:gd name="T9" fmla="*/ 0 h 186"/>
                <a:gd name="T10" fmla="*/ 371 w 371"/>
                <a:gd name="T11" fmla="*/ 101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1" h="186">
                  <a:moveTo>
                    <a:pt x="371" y="101"/>
                  </a:moveTo>
                  <a:lnTo>
                    <a:pt x="220" y="113"/>
                  </a:lnTo>
                  <a:lnTo>
                    <a:pt x="203" y="186"/>
                  </a:lnTo>
                  <a:lnTo>
                    <a:pt x="0" y="85"/>
                  </a:lnTo>
                  <a:lnTo>
                    <a:pt x="168" y="0"/>
                  </a:lnTo>
                  <a:lnTo>
                    <a:pt x="371" y="101"/>
                  </a:lnTo>
                  <a:close/>
                </a:path>
              </a:pathLst>
            </a:custGeom>
            <a:solidFill>
              <a:srgbClr val="2425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3204" y="2719"/>
              <a:ext cx="371" cy="187"/>
            </a:xfrm>
            <a:custGeom>
              <a:avLst/>
              <a:gdLst>
                <a:gd name="T0" fmla="*/ 371 w 371"/>
                <a:gd name="T1" fmla="*/ 102 h 187"/>
                <a:gd name="T2" fmla="*/ 220 w 371"/>
                <a:gd name="T3" fmla="*/ 114 h 187"/>
                <a:gd name="T4" fmla="*/ 203 w 371"/>
                <a:gd name="T5" fmla="*/ 187 h 187"/>
                <a:gd name="T6" fmla="*/ 0 w 371"/>
                <a:gd name="T7" fmla="*/ 85 h 187"/>
                <a:gd name="T8" fmla="*/ 168 w 371"/>
                <a:gd name="T9" fmla="*/ 0 h 187"/>
                <a:gd name="T10" fmla="*/ 371 w 371"/>
                <a:gd name="T11" fmla="*/ 10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1" h="187">
                  <a:moveTo>
                    <a:pt x="371" y="102"/>
                  </a:moveTo>
                  <a:lnTo>
                    <a:pt x="220" y="114"/>
                  </a:lnTo>
                  <a:lnTo>
                    <a:pt x="203" y="187"/>
                  </a:lnTo>
                  <a:lnTo>
                    <a:pt x="0" y="85"/>
                  </a:lnTo>
                  <a:lnTo>
                    <a:pt x="168" y="0"/>
                  </a:lnTo>
                  <a:lnTo>
                    <a:pt x="371" y="102"/>
                  </a:lnTo>
                  <a:close/>
                </a:path>
              </a:pathLst>
            </a:custGeom>
            <a:solidFill>
              <a:srgbClr val="414A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3204" y="2804"/>
              <a:ext cx="203" cy="118"/>
            </a:xfrm>
            <a:custGeom>
              <a:avLst/>
              <a:gdLst>
                <a:gd name="T0" fmla="*/ 203 w 203"/>
                <a:gd name="T1" fmla="*/ 102 h 118"/>
                <a:gd name="T2" fmla="*/ 203 w 203"/>
                <a:gd name="T3" fmla="*/ 118 h 118"/>
                <a:gd name="T4" fmla="*/ 0 w 203"/>
                <a:gd name="T5" fmla="*/ 17 h 118"/>
                <a:gd name="T6" fmla="*/ 0 w 203"/>
                <a:gd name="T7" fmla="*/ 0 h 118"/>
                <a:gd name="T8" fmla="*/ 203 w 203"/>
                <a:gd name="T9" fmla="*/ 10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118">
                  <a:moveTo>
                    <a:pt x="203" y="102"/>
                  </a:moveTo>
                  <a:lnTo>
                    <a:pt x="203" y="118"/>
                  </a:lnTo>
                  <a:lnTo>
                    <a:pt x="0" y="17"/>
                  </a:lnTo>
                  <a:lnTo>
                    <a:pt x="0" y="0"/>
                  </a:lnTo>
                  <a:lnTo>
                    <a:pt x="203" y="102"/>
                  </a:lnTo>
                  <a:close/>
                </a:path>
              </a:pathLst>
            </a:custGeom>
            <a:solidFill>
              <a:srgbClr val="2425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3110" y="1916"/>
              <a:ext cx="701" cy="373"/>
            </a:xfrm>
            <a:custGeom>
              <a:avLst/>
              <a:gdLst>
                <a:gd name="T0" fmla="*/ 701 w 701"/>
                <a:gd name="T1" fmla="*/ 21 h 373"/>
                <a:gd name="T2" fmla="*/ 0 w 701"/>
                <a:gd name="T3" fmla="*/ 373 h 373"/>
                <a:gd name="T4" fmla="*/ 0 w 701"/>
                <a:gd name="T5" fmla="*/ 352 h 373"/>
                <a:gd name="T6" fmla="*/ 701 w 701"/>
                <a:gd name="T7" fmla="*/ 0 h 373"/>
                <a:gd name="T8" fmla="*/ 701 w 701"/>
                <a:gd name="T9" fmla="*/ 21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73">
                  <a:moveTo>
                    <a:pt x="701" y="21"/>
                  </a:moveTo>
                  <a:lnTo>
                    <a:pt x="0" y="373"/>
                  </a:lnTo>
                  <a:lnTo>
                    <a:pt x="0" y="352"/>
                  </a:lnTo>
                  <a:lnTo>
                    <a:pt x="701" y="0"/>
                  </a:lnTo>
                  <a:lnTo>
                    <a:pt x="701" y="21"/>
                  </a:lnTo>
                  <a:close/>
                </a:path>
              </a:pathLst>
            </a:custGeom>
            <a:solidFill>
              <a:srgbClr val="FF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68" name="Freeform 31"/>
            <p:cNvSpPr>
              <a:spLocks/>
            </p:cNvSpPr>
            <p:nvPr/>
          </p:nvSpPr>
          <p:spPr bwMode="auto">
            <a:xfrm>
              <a:off x="3811" y="1904"/>
              <a:ext cx="10" cy="33"/>
            </a:xfrm>
            <a:custGeom>
              <a:avLst/>
              <a:gdLst>
                <a:gd name="T0" fmla="*/ 0 w 4"/>
                <a:gd name="T1" fmla="*/ 14 h 14"/>
                <a:gd name="T2" fmla="*/ 4 w 4"/>
                <a:gd name="T3" fmla="*/ 9 h 14"/>
                <a:gd name="T4" fmla="*/ 4 w 4"/>
                <a:gd name="T5" fmla="*/ 0 h 14"/>
                <a:gd name="T6" fmla="*/ 0 w 4"/>
                <a:gd name="T7" fmla="*/ 5 h 14"/>
                <a:gd name="T8" fmla="*/ 0 w 4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cubicBezTo>
                    <a:pt x="2" y="13"/>
                    <a:pt x="4" y="11"/>
                    <a:pt x="4" y="9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5"/>
                    <a:pt x="0" y="5"/>
                    <a:pt x="0" y="5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rgbClr val="FF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69" name="Freeform 32"/>
            <p:cNvSpPr>
              <a:spLocks/>
            </p:cNvSpPr>
            <p:nvPr/>
          </p:nvSpPr>
          <p:spPr bwMode="auto">
            <a:xfrm>
              <a:off x="2224" y="1477"/>
              <a:ext cx="1599" cy="791"/>
            </a:xfrm>
            <a:custGeom>
              <a:avLst/>
              <a:gdLst>
                <a:gd name="T0" fmla="*/ 672 w 677"/>
                <a:gd name="T1" fmla="*/ 186 h 335"/>
                <a:gd name="T2" fmla="*/ 375 w 677"/>
                <a:gd name="T3" fmla="*/ 335 h 335"/>
                <a:gd name="T4" fmla="*/ 0 w 677"/>
                <a:gd name="T5" fmla="*/ 152 h 335"/>
                <a:gd name="T6" fmla="*/ 297 w 677"/>
                <a:gd name="T7" fmla="*/ 3 h 335"/>
                <a:gd name="T8" fmla="*/ 321 w 677"/>
                <a:gd name="T9" fmla="*/ 3 h 335"/>
                <a:gd name="T10" fmla="*/ 673 w 677"/>
                <a:gd name="T11" fmla="*/ 175 h 335"/>
                <a:gd name="T12" fmla="*/ 672 w 677"/>
                <a:gd name="T13" fmla="*/ 18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7" h="335">
                  <a:moveTo>
                    <a:pt x="672" y="186"/>
                  </a:moveTo>
                  <a:cubicBezTo>
                    <a:pt x="375" y="335"/>
                    <a:pt x="375" y="335"/>
                    <a:pt x="375" y="335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297" y="3"/>
                    <a:pt x="297" y="3"/>
                    <a:pt x="297" y="3"/>
                  </a:cubicBezTo>
                  <a:cubicBezTo>
                    <a:pt x="304" y="0"/>
                    <a:pt x="313" y="0"/>
                    <a:pt x="321" y="3"/>
                  </a:cubicBezTo>
                  <a:cubicBezTo>
                    <a:pt x="673" y="175"/>
                    <a:pt x="673" y="175"/>
                    <a:pt x="673" y="175"/>
                  </a:cubicBezTo>
                  <a:cubicBezTo>
                    <a:pt x="677" y="177"/>
                    <a:pt x="677" y="184"/>
                    <a:pt x="672" y="186"/>
                  </a:cubicBezTo>
                  <a:close/>
                </a:path>
              </a:pathLst>
            </a:custGeom>
            <a:solidFill>
              <a:srgbClr val="FFC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71" name="Freeform 33"/>
            <p:cNvSpPr>
              <a:spLocks/>
            </p:cNvSpPr>
            <p:nvPr/>
          </p:nvSpPr>
          <p:spPr bwMode="auto">
            <a:xfrm>
              <a:off x="3107" y="1789"/>
              <a:ext cx="688" cy="458"/>
            </a:xfrm>
            <a:custGeom>
              <a:avLst/>
              <a:gdLst>
                <a:gd name="T0" fmla="*/ 1 w 291"/>
                <a:gd name="T1" fmla="*/ 139 h 194"/>
                <a:gd name="T2" fmla="*/ 280 w 291"/>
                <a:gd name="T3" fmla="*/ 0 h 194"/>
                <a:gd name="T4" fmla="*/ 280 w 291"/>
                <a:gd name="T5" fmla="*/ 54 h 194"/>
                <a:gd name="T6" fmla="*/ 0 w 291"/>
                <a:gd name="T7" fmla="*/ 194 h 194"/>
                <a:gd name="T8" fmla="*/ 1 w 291"/>
                <a:gd name="T9" fmla="*/ 139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" h="194">
                  <a:moveTo>
                    <a:pt x="1" y="139"/>
                  </a:moveTo>
                  <a:cubicBezTo>
                    <a:pt x="280" y="0"/>
                    <a:pt x="280" y="0"/>
                    <a:pt x="280" y="0"/>
                  </a:cubicBezTo>
                  <a:cubicBezTo>
                    <a:pt x="291" y="18"/>
                    <a:pt x="289" y="36"/>
                    <a:pt x="280" y="54"/>
                  </a:cubicBezTo>
                  <a:cubicBezTo>
                    <a:pt x="0" y="194"/>
                    <a:pt x="0" y="194"/>
                    <a:pt x="0" y="194"/>
                  </a:cubicBezTo>
                  <a:lnTo>
                    <a:pt x="1" y="139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72" name="Freeform 34"/>
            <p:cNvSpPr>
              <a:spLocks/>
            </p:cNvSpPr>
            <p:nvPr/>
          </p:nvSpPr>
          <p:spPr bwMode="auto">
            <a:xfrm>
              <a:off x="3110" y="1737"/>
              <a:ext cx="701" cy="380"/>
            </a:xfrm>
            <a:custGeom>
              <a:avLst/>
              <a:gdLst>
                <a:gd name="T0" fmla="*/ 701 w 701"/>
                <a:gd name="T1" fmla="*/ 30 h 380"/>
                <a:gd name="T2" fmla="*/ 0 w 701"/>
                <a:gd name="T3" fmla="*/ 380 h 380"/>
                <a:gd name="T4" fmla="*/ 0 w 701"/>
                <a:gd name="T5" fmla="*/ 349 h 380"/>
                <a:gd name="T6" fmla="*/ 701 w 701"/>
                <a:gd name="T7" fmla="*/ 0 h 380"/>
                <a:gd name="T8" fmla="*/ 701 w 701"/>
                <a:gd name="T9" fmla="*/ 3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80">
                  <a:moveTo>
                    <a:pt x="701" y="30"/>
                  </a:moveTo>
                  <a:lnTo>
                    <a:pt x="0" y="380"/>
                  </a:lnTo>
                  <a:lnTo>
                    <a:pt x="0" y="349"/>
                  </a:lnTo>
                  <a:lnTo>
                    <a:pt x="701" y="0"/>
                  </a:lnTo>
                  <a:lnTo>
                    <a:pt x="701" y="30"/>
                  </a:lnTo>
                  <a:close/>
                </a:path>
              </a:pathLst>
            </a:custGeom>
            <a:solidFill>
              <a:srgbClr val="FF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73" name="Freeform 35"/>
            <p:cNvSpPr>
              <a:spLocks/>
            </p:cNvSpPr>
            <p:nvPr/>
          </p:nvSpPr>
          <p:spPr bwMode="auto">
            <a:xfrm>
              <a:off x="3811" y="1734"/>
              <a:ext cx="10" cy="33"/>
            </a:xfrm>
            <a:custGeom>
              <a:avLst/>
              <a:gdLst>
                <a:gd name="T0" fmla="*/ 0 w 4"/>
                <a:gd name="T1" fmla="*/ 14 h 14"/>
                <a:gd name="T2" fmla="*/ 4 w 4"/>
                <a:gd name="T3" fmla="*/ 8 h 14"/>
                <a:gd name="T4" fmla="*/ 4 w 4"/>
                <a:gd name="T5" fmla="*/ 0 h 14"/>
                <a:gd name="T6" fmla="*/ 0 w 4"/>
                <a:gd name="T7" fmla="*/ 5 h 14"/>
                <a:gd name="T8" fmla="*/ 0 w 4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cubicBezTo>
                    <a:pt x="2" y="12"/>
                    <a:pt x="4" y="11"/>
                    <a:pt x="4" y="8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5"/>
                    <a:pt x="0" y="5"/>
                    <a:pt x="0" y="5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rgbClr val="FF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74" name="Freeform 36"/>
            <p:cNvSpPr>
              <a:spLocks/>
            </p:cNvSpPr>
            <p:nvPr/>
          </p:nvSpPr>
          <p:spPr bwMode="auto">
            <a:xfrm>
              <a:off x="2224" y="1295"/>
              <a:ext cx="1599" cy="803"/>
            </a:xfrm>
            <a:custGeom>
              <a:avLst/>
              <a:gdLst>
                <a:gd name="T0" fmla="*/ 672 w 677"/>
                <a:gd name="T1" fmla="*/ 191 h 340"/>
                <a:gd name="T2" fmla="*/ 375 w 677"/>
                <a:gd name="T3" fmla="*/ 340 h 340"/>
                <a:gd name="T4" fmla="*/ 0 w 677"/>
                <a:gd name="T5" fmla="*/ 152 h 340"/>
                <a:gd name="T6" fmla="*/ 297 w 677"/>
                <a:gd name="T7" fmla="*/ 4 h 340"/>
                <a:gd name="T8" fmla="*/ 321 w 677"/>
                <a:gd name="T9" fmla="*/ 4 h 340"/>
                <a:gd name="T10" fmla="*/ 673 w 677"/>
                <a:gd name="T11" fmla="*/ 180 h 340"/>
                <a:gd name="T12" fmla="*/ 672 w 677"/>
                <a:gd name="T13" fmla="*/ 19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7" h="340">
                  <a:moveTo>
                    <a:pt x="672" y="191"/>
                  </a:moveTo>
                  <a:cubicBezTo>
                    <a:pt x="375" y="340"/>
                    <a:pt x="375" y="340"/>
                    <a:pt x="375" y="340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297" y="4"/>
                    <a:pt x="297" y="4"/>
                    <a:pt x="297" y="4"/>
                  </a:cubicBezTo>
                  <a:cubicBezTo>
                    <a:pt x="304" y="0"/>
                    <a:pt x="313" y="0"/>
                    <a:pt x="321" y="4"/>
                  </a:cubicBezTo>
                  <a:cubicBezTo>
                    <a:pt x="673" y="180"/>
                    <a:pt x="673" y="180"/>
                    <a:pt x="673" y="180"/>
                  </a:cubicBezTo>
                  <a:cubicBezTo>
                    <a:pt x="677" y="182"/>
                    <a:pt x="677" y="189"/>
                    <a:pt x="672" y="191"/>
                  </a:cubicBezTo>
                  <a:close/>
                </a:path>
              </a:pathLst>
            </a:custGeom>
            <a:solidFill>
              <a:srgbClr val="FBAE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75" name="Freeform 37"/>
            <p:cNvSpPr>
              <a:spLocks/>
            </p:cNvSpPr>
            <p:nvPr/>
          </p:nvSpPr>
          <p:spPr bwMode="auto">
            <a:xfrm>
              <a:off x="2224" y="1654"/>
              <a:ext cx="886" cy="635"/>
            </a:xfrm>
            <a:custGeom>
              <a:avLst/>
              <a:gdLst>
                <a:gd name="T0" fmla="*/ 886 w 886"/>
                <a:gd name="T1" fmla="*/ 444 h 635"/>
                <a:gd name="T2" fmla="*/ 883 w 886"/>
                <a:gd name="T3" fmla="*/ 635 h 635"/>
                <a:gd name="T4" fmla="*/ 0 w 886"/>
                <a:gd name="T5" fmla="*/ 194 h 635"/>
                <a:gd name="T6" fmla="*/ 0 w 886"/>
                <a:gd name="T7" fmla="*/ 0 h 635"/>
                <a:gd name="T8" fmla="*/ 886 w 886"/>
                <a:gd name="T9" fmla="*/ 444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6" h="635">
                  <a:moveTo>
                    <a:pt x="886" y="444"/>
                  </a:moveTo>
                  <a:lnTo>
                    <a:pt x="883" y="635"/>
                  </a:lnTo>
                  <a:lnTo>
                    <a:pt x="0" y="194"/>
                  </a:lnTo>
                  <a:lnTo>
                    <a:pt x="0" y="0"/>
                  </a:lnTo>
                  <a:lnTo>
                    <a:pt x="886" y="444"/>
                  </a:lnTo>
                  <a:close/>
                </a:path>
              </a:pathLst>
            </a:custGeom>
            <a:solidFill>
              <a:srgbClr val="C45F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76" name="Freeform 38"/>
            <p:cNvSpPr>
              <a:spLocks/>
            </p:cNvSpPr>
            <p:nvPr/>
          </p:nvSpPr>
          <p:spPr bwMode="auto">
            <a:xfrm>
              <a:off x="2498" y="1437"/>
              <a:ext cx="638" cy="319"/>
            </a:xfrm>
            <a:custGeom>
              <a:avLst/>
              <a:gdLst>
                <a:gd name="T0" fmla="*/ 201 w 638"/>
                <a:gd name="T1" fmla="*/ 319 h 319"/>
                <a:gd name="T2" fmla="*/ 638 w 638"/>
                <a:gd name="T3" fmla="*/ 99 h 319"/>
                <a:gd name="T4" fmla="*/ 442 w 638"/>
                <a:gd name="T5" fmla="*/ 0 h 319"/>
                <a:gd name="T6" fmla="*/ 0 w 638"/>
                <a:gd name="T7" fmla="*/ 219 h 319"/>
                <a:gd name="T8" fmla="*/ 201 w 638"/>
                <a:gd name="T9" fmla="*/ 31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8" h="319">
                  <a:moveTo>
                    <a:pt x="201" y="319"/>
                  </a:moveTo>
                  <a:lnTo>
                    <a:pt x="638" y="99"/>
                  </a:lnTo>
                  <a:lnTo>
                    <a:pt x="442" y="0"/>
                  </a:lnTo>
                  <a:lnTo>
                    <a:pt x="0" y="219"/>
                  </a:lnTo>
                  <a:lnTo>
                    <a:pt x="201" y="319"/>
                  </a:lnTo>
                  <a:close/>
                </a:path>
              </a:pathLst>
            </a:custGeom>
            <a:solidFill>
              <a:srgbClr val="F481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77" name="Freeform 39"/>
            <p:cNvSpPr>
              <a:spLocks/>
            </p:cNvSpPr>
            <p:nvPr/>
          </p:nvSpPr>
          <p:spPr bwMode="auto">
            <a:xfrm>
              <a:off x="2729" y="1555"/>
              <a:ext cx="492" cy="245"/>
            </a:xfrm>
            <a:custGeom>
              <a:avLst/>
              <a:gdLst>
                <a:gd name="T0" fmla="*/ 55 w 492"/>
                <a:gd name="T1" fmla="*/ 245 h 245"/>
                <a:gd name="T2" fmla="*/ 492 w 492"/>
                <a:gd name="T3" fmla="*/ 26 h 245"/>
                <a:gd name="T4" fmla="*/ 440 w 492"/>
                <a:gd name="T5" fmla="*/ 0 h 245"/>
                <a:gd name="T6" fmla="*/ 0 w 492"/>
                <a:gd name="T7" fmla="*/ 219 h 245"/>
                <a:gd name="T8" fmla="*/ 55 w 492"/>
                <a:gd name="T9" fmla="*/ 2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2" h="245">
                  <a:moveTo>
                    <a:pt x="55" y="245"/>
                  </a:moveTo>
                  <a:lnTo>
                    <a:pt x="492" y="26"/>
                  </a:lnTo>
                  <a:lnTo>
                    <a:pt x="440" y="0"/>
                  </a:lnTo>
                  <a:lnTo>
                    <a:pt x="0" y="219"/>
                  </a:lnTo>
                  <a:lnTo>
                    <a:pt x="55" y="245"/>
                  </a:lnTo>
                  <a:close/>
                </a:path>
              </a:pathLst>
            </a:custGeom>
            <a:solidFill>
              <a:srgbClr val="F481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78" name="Freeform 40"/>
            <p:cNvSpPr>
              <a:spLocks/>
            </p:cNvSpPr>
            <p:nvPr/>
          </p:nvSpPr>
          <p:spPr bwMode="auto">
            <a:xfrm>
              <a:off x="3107" y="2086"/>
              <a:ext cx="22" cy="203"/>
            </a:xfrm>
            <a:custGeom>
              <a:avLst/>
              <a:gdLst>
                <a:gd name="T0" fmla="*/ 3 w 22"/>
                <a:gd name="T1" fmla="*/ 12 h 203"/>
                <a:gd name="T2" fmla="*/ 0 w 22"/>
                <a:gd name="T3" fmla="*/ 203 h 203"/>
                <a:gd name="T4" fmla="*/ 22 w 22"/>
                <a:gd name="T5" fmla="*/ 192 h 203"/>
                <a:gd name="T6" fmla="*/ 22 w 22"/>
                <a:gd name="T7" fmla="*/ 0 h 203"/>
                <a:gd name="T8" fmla="*/ 3 w 22"/>
                <a:gd name="T9" fmla="*/ 12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03">
                  <a:moveTo>
                    <a:pt x="3" y="12"/>
                  </a:moveTo>
                  <a:lnTo>
                    <a:pt x="0" y="203"/>
                  </a:lnTo>
                  <a:lnTo>
                    <a:pt x="22" y="192"/>
                  </a:lnTo>
                  <a:lnTo>
                    <a:pt x="22" y="0"/>
                  </a:lnTo>
                  <a:lnTo>
                    <a:pt x="3" y="12"/>
                  </a:lnTo>
                  <a:close/>
                </a:path>
              </a:pathLst>
            </a:custGeom>
            <a:solidFill>
              <a:srgbClr val="FF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43" name="Rectangle 13"/>
          <p:cNvSpPr txBox="1">
            <a:spLocks noChangeArrowheads="1"/>
          </p:cNvSpPr>
          <p:nvPr/>
        </p:nvSpPr>
        <p:spPr bwMode="gray">
          <a:xfrm>
            <a:off x="1747045" y="1277939"/>
            <a:ext cx="5670655" cy="5048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03200" indent="-203200" algn="l" rtl="0" eaLnBrk="1" fontAlgn="base" hangingPunct="1">
              <a:spcBef>
                <a:spcPct val="6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8000" indent="-2794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685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8636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0414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14986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1955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4130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28702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GB" altLang="en-US" sz="1800" b="1" kern="0" dirty="0">
                <a:solidFill>
                  <a:schemeClr val="accent3"/>
                </a:solidFill>
              </a:rPr>
              <a:t>Book Scavenger Hunt - List books to find around your house or garden.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altLang="en-US" sz="1800" kern="0" dirty="0">
                <a:solidFill>
                  <a:schemeClr val="tx2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endParaRPr lang="en-GB" altLang="en-US" sz="1800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8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767</Words>
  <Application>Microsoft Office PowerPoint</Application>
  <PresentationFormat>Widescreen</PresentationFormat>
  <Paragraphs>164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100+ things to do in Doors/in the Garden. Please view in presentation mode to be able to use the hyperlinks</vt:lpstr>
      <vt:lpstr>100+ things to do in Doors/in the Garden. Please view in presentation mode to be able to use the hyperlinks</vt:lpstr>
      <vt:lpstr>100+ things to do in Doors/in the Garden. Please view in presentation mode to be able to use the hyperlinks</vt:lpstr>
      <vt:lpstr>100+ things to do in Doors/in the Garden</vt:lpstr>
      <vt:lpstr>100+ things to do in doors / in the garden </vt:lpstr>
      <vt:lpstr>100+ things to do in doors / in the garden </vt:lpstr>
      <vt:lpstr>100+ things to do in doors / in the garden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100+ things to do in Doors/in the Garden. Please view in presentation mode to be able to use the hyperlinks</dc:title>
  <dc:creator>Sarah Brewis</dc:creator>
  <cp:lastModifiedBy>Sarah Brewis</cp:lastModifiedBy>
  <cp:revision>1</cp:revision>
  <dcterms:created xsi:type="dcterms:W3CDTF">2020-04-09T16:38:17Z</dcterms:created>
  <dcterms:modified xsi:type="dcterms:W3CDTF">2020-04-30T14:12:13Z</dcterms:modified>
</cp:coreProperties>
</file>